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52"/>
  </p:notesMasterIdLst>
  <p:sldIdLst>
    <p:sldId id="256" r:id="rId2"/>
    <p:sldId id="286" r:id="rId3"/>
    <p:sldId id="285" r:id="rId4"/>
    <p:sldId id="359" r:id="rId5"/>
    <p:sldId id="258" r:id="rId6"/>
    <p:sldId id="259" r:id="rId7"/>
    <p:sldId id="280" r:id="rId8"/>
    <p:sldId id="283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282" r:id="rId20"/>
    <p:sldId id="265" r:id="rId21"/>
    <p:sldId id="281" r:id="rId22"/>
    <p:sldId id="287" r:id="rId23"/>
    <p:sldId id="273" r:id="rId24"/>
    <p:sldId id="260" r:id="rId25"/>
    <p:sldId id="261" r:id="rId26"/>
    <p:sldId id="262" r:id="rId27"/>
    <p:sldId id="263" r:id="rId28"/>
    <p:sldId id="264" r:id="rId29"/>
    <p:sldId id="267" r:id="rId30"/>
    <p:sldId id="268" r:id="rId31"/>
    <p:sldId id="278" r:id="rId32"/>
    <p:sldId id="288" r:id="rId33"/>
    <p:sldId id="289" r:id="rId34"/>
    <p:sldId id="290" r:id="rId35"/>
    <p:sldId id="305" r:id="rId36"/>
    <p:sldId id="306" r:id="rId37"/>
    <p:sldId id="307" r:id="rId38"/>
    <p:sldId id="308" r:id="rId39"/>
    <p:sldId id="320" r:id="rId40"/>
    <p:sldId id="321" r:id="rId41"/>
    <p:sldId id="322" r:id="rId42"/>
    <p:sldId id="323" r:id="rId43"/>
    <p:sldId id="324" r:id="rId44"/>
    <p:sldId id="325" r:id="rId45"/>
    <p:sldId id="326" r:id="rId46"/>
    <p:sldId id="327" r:id="rId47"/>
    <p:sldId id="328" r:id="rId48"/>
    <p:sldId id="329" r:id="rId49"/>
    <p:sldId id="330" r:id="rId50"/>
    <p:sldId id="257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00"/>
    <p:restoredTop sz="94600"/>
  </p:normalViewPr>
  <p:slideViewPr>
    <p:cSldViewPr>
      <p:cViewPr varScale="1">
        <p:scale>
          <a:sx n="83" d="100"/>
          <a:sy n="83" d="100"/>
        </p:scale>
        <p:origin x="-1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EAD46-FA43-4349-967A-70EDCBF19F92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67885-FCE2-4DF3-BB11-953A785B6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79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173C67-4E66-493A-B974-DE52443E0353}" type="slidenum">
              <a:rPr lang="en-US" altLang="sv-SE"/>
              <a:pPr/>
              <a:t>20</a:t>
            </a:fld>
            <a:endParaRPr lang="en-US" altLang="sv-SE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9650D3-8666-4467-A99A-EC047E4015F1}" type="slidenum">
              <a:rPr lang="en-US" altLang="sv-SE"/>
              <a:pPr/>
              <a:t>23</a:t>
            </a:fld>
            <a:endParaRPr lang="en-US" altLang="sv-SE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AE3564-5761-4D8D-B799-8C3B706DB641}" type="slidenum">
              <a:rPr lang="en-US" altLang="sv-SE"/>
              <a:pPr/>
              <a:t>24</a:t>
            </a:fld>
            <a:endParaRPr lang="en-US" altLang="sv-SE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CE2990-234F-4367-AFB6-987E43E4E52F}" type="slidenum">
              <a:rPr lang="en-US" altLang="sv-SE"/>
              <a:pPr/>
              <a:t>25</a:t>
            </a:fld>
            <a:endParaRPr lang="en-US" altLang="sv-SE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D2A6D-2E9C-46F9-910D-AF3FCD1C345A}" type="slidenum">
              <a:rPr lang="en-US" altLang="sv-SE"/>
              <a:pPr/>
              <a:t>26</a:t>
            </a:fld>
            <a:endParaRPr lang="en-US" altLang="sv-SE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3DAA9F-49C4-4F16-AA3F-6F3E64BA7700}" type="slidenum">
              <a:rPr lang="en-US" altLang="sv-SE"/>
              <a:pPr/>
              <a:t>27</a:t>
            </a:fld>
            <a:endParaRPr lang="en-US" altLang="sv-SE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9EE89C-96C5-4C8A-8D0A-075E6FEC5292}" type="slidenum">
              <a:rPr lang="en-US" altLang="sv-SE"/>
              <a:pPr/>
              <a:t>28</a:t>
            </a:fld>
            <a:endParaRPr lang="en-US" altLang="sv-SE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C941B-2BDA-45E2-A316-B26DFD14CEA1}" type="slidenum">
              <a:rPr lang="en-US" altLang="sv-SE"/>
              <a:pPr/>
              <a:t>29</a:t>
            </a:fld>
            <a:endParaRPr lang="en-US" altLang="sv-SE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5800"/>
            <a:ext cx="4570412" cy="34290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40C5B3-8A03-4714-B6EF-02C4337B17C4}" type="slidenum">
              <a:rPr lang="en-US" altLang="sv-SE"/>
              <a:pPr/>
              <a:t>30</a:t>
            </a:fld>
            <a:endParaRPr lang="en-US" altLang="sv-SE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A141C7-D1BF-4AC0-BB3B-9079347FC811}" type="slidenum">
              <a:rPr lang="en-US" altLang="sv-SE"/>
              <a:pPr/>
              <a:t>31</a:t>
            </a:fld>
            <a:endParaRPr lang="en-US" altLang="sv-SE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6B9DC0-3C3D-4CE8-8B62-46AAAC6B98A7}" type="slidenum">
              <a:rPr lang="sv-SE" altLang="sv-SE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48</a:t>
            </a:fld>
            <a:endParaRPr lang="sv-SE" altLang="sv-SE" sz="1200" smtClean="0">
              <a:latin typeface="Verdana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v-SE" altLang="sv-S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DBC4974-CF24-4270-AF3C-CF920A925737}" type="slidenum">
              <a:rPr lang="sv-SE" altLang="sv-SE" sz="12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49</a:t>
            </a:fld>
            <a:endParaRPr lang="sv-SE" altLang="sv-SE" sz="1200" smtClean="0">
              <a:latin typeface="Verdana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v-SE" altLang="sv-S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48" name="Group 168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46243" name="Rectangle 16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6246" name="Group 166"/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46087" name="Freeform 7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>
                  <a:gd name="T0" fmla="*/ 4848 w 4848"/>
                  <a:gd name="T1" fmla="*/ 432 h 432"/>
                  <a:gd name="T2" fmla="*/ 0 w 4848"/>
                  <a:gd name="T3" fmla="*/ 432 h 432"/>
                  <a:gd name="T4" fmla="*/ 0 w 4848"/>
                  <a:gd name="T5" fmla="*/ 0 h 432"/>
                  <a:gd name="T6" fmla="*/ 4848 w 4848"/>
                  <a:gd name="T7" fmla="*/ 0 h 432"/>
                  <a:gd name="T8" fmla="*/ 4848 w 4848"/>
                  <a:gd name="T9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6245" name="Group 165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46090" name="Freeform 10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>
                    <a:gd name="T0" fmla="*/ 5 w 15"/>
                    <a:gd name="T1" fmla="*/ 11 h 23"/>
                    <a:gd name="T2" fmla="*/ 15 w 15"/>
                    <a:gd name="T3" fmla="*/ 5 h 23"/>
                    <a:gd name="T4" fmla="*/ 13 w 15"/>
                    <a:gd name="T5" fmla="*/ 17 h 23"/>
                    <a:gd name="T6" fmla="*/ 5 w 15"/>
                    <a:gd name="T7" fmla="*/ 1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1" name="Freeform 11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>
                    <a:gd name="T0" fmla="*/ 3 w 20"/>
                    <a:gd name="T1" fmla="*/ 13 h 23"/>
                    <a:gd name="T2" fmla="*/ 11 w 20"/>
                    <a:gd name="T3" fmla="*/ 3 h 23"/>
                    <a:gd name="T4" fmla="*/ 7 w 20"/>
                    <a:gd name="T5" fmla="*/ 19 h 23"/>
                    <a:gd name="T6" fmla="*/ 3 w 20"/>
                    <a:gd name="T7" fmla="*/ 1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2" name="Freeform 12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>
                    <a:gd name="T0" fmla="*/ 16 w 30"/>
                    <a:gd name="T1" fmla="*/ 33 h 42"/>
                    <a:gd name="T2" fmla="*/ 8 w 30"/>
                    <a:gd name="T3" fmla="*/ 21 h 42"/>
                    <a:gd name="T4" fmla="*/ 0 w 30"/>
                    <a:gd name="T5" fmla="*/ 9 h 42"/>
                    <a:gd name="T6" fmla="*/ 16 w 30"/>
                    <a:gd name="T7" fmla="*/ 3 h 42"/>
                    <a:gd name="T8" fmla="*/ 30 w 30"/>
                    <a:gd name="T9" fmla="*/ 23 h 42"/>
                    <a:gd name="T10" fmla="*/ 28 w 30"/>
                    <a:gd name="T11" fmla="*/ 31 h 42"/>
                    <a:gd name="T12" fmla="*/ 16 w 30"/>
                    <a:gd name="T13" fmla="*/ 33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3" name="Freeform 13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>
                    <a:gd name="T0" fmla="*/ 15 w 25"/>
                    <a:gd name="T1" fmla="*/ 16 h 16"/>
                    <a:gd name="T2" fmla="*/ 3 w 25"/>
                    <a:gd name="T3" fmla="*/ 8 h 16"/>
                    <a:gd name="T4" fmla="*/ 15 w 25"/>
                    <a:gd name="T5" fmla="*/ 0 h 16"/>
                    <a:gd name="T6" fmla="*/ 15 w 25"/>
                    <a:gd name="T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4" name="Freeform 14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>
                    <a:gd name="T0" fmla="*/ 14 w 65"/>
                    <a:gd name="T1" fmla="*/ 24 h 46"/>
                    <a:gd name="T2" fmla="*/ 30 w 65"/>
                    <a:gd name="T3" fmla="*/ 4 h 46"/>
                    <a:gd name="T4" fmla="*/ 42 w 65"/>
                    <a:gd name="T5" fmla="*/ 0 h 46"/>
                    <a:gd name="T6" fmla="*/ 58 w 65"/>
                    <a:gd name="T7" fmla="*/ 12 h 46"/>
                    <a:gd name="T8" fmla="*/ 32 w 65"/>
                    <a:gd name="T9" fmla="*/ 26 h 46"/>
                    <a:gd name="T10" fmla="*/ 12 w 65"/>
                    <a:gd name="T11" fmla="*/ 46 h 46"/>
                    <a:gd name="T12" fmla="*/ 8 w 65"/>
                    <a:gd name="T13" fmla="*/ 20 h 46"/>
                    <a:gd name="T14" fmla="*/ 12 w 65"/>
                    <a:gd name="T15" fmla="*/ 14 h 46"/>
                    <a:gd name="T16" fmla="*/ 14 w 65"/>
                    <a:gd name="T17" fmla="*/ 2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5" name="Freeform 15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>
                    <a:gd name="T0" fmla="*/ 0 w 69"/>
                    <a:gd name="T1" fmla="*/ 31 h 47"/>
                    <a:gd name="T2" fmla="*/ 18 w 69"/>
                    <a:gd name="T3" fmla="*/ 25 h 47"/>
                    <a:gd name="T4" fmla="*/ 52 w 69"/>
                    <a:gd name="T5" fmla="*/ 1 h 47"/>
                    <a:gd name="T6" fmla="*/ 64 w 69"/>
                    <a:gd name="T7" fmla="*/ 3 h 47"/>
                    <a:gd name="T8" fmla="*/ 50 w 69"/>
                    <a:gd name="T9" fmla="*/ 19 h 47"/>
                    <a:gd name="T10" fmla="*/ 28 w 69"/>
                    <a:gd name="T11" fmla="*/ 33 h 47"/>
                    <a:gd name="T12" fmla="*/ 22 w 69"/>
                    <a:gd name="T13" fmla="*/ 47 h 47"/>
                    <a:gd name="T14" fmla="*/ 16 w 69"/>
                    <a:gd name="T15" fmla="*/ 45 h 47"/>
                    <a:gd name="T16" fmla="*/ 12 w 69"/>
                    <a:gd name="T17" fmla="*/ 39 h 47"/>
                    <a:gd name="T18" fmla="*/ 0 w 69"/>
                    <a:gd name="T19" fmla="*/ 35 h 47"/>
                    <a:gd name="T20" fmla="*/ 0 w 69"/>
                    <a:gd name="T21" fmla="*/ 3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6" name="Freeform 16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>
                    <a:gd name="T0" fmla="*/ 10 w 355"/>
                    <a:gd name="T1" fmla="*/ 4 h 277"/>
                    <a:gd name="T2" fmla="*/ 36 w 355"/>
                    <a:gd name="T3" fmla="*/ 18 h 277"/>
                    <a:gd name="T4" fmla="*/ 46 w 355"/>
                    <a:gd name="T5" fmla="*/ 30 h 277"/>
                    <a:gd name="T6" fmla="*/ 76 w 355"/>
                    <a:gd name="T7" fmla="*/ 52 h 277"/>
                    <a:gd name="T8" fmla="*/ 92 w 355"/>
                    <a:gd name="T9" fmla="*/ 66 h 277"/>
                    <a:gd name="T10" fmla="*/ 122 w 355"/>
                    <a:gd name="T11" fmla="*/ 98 h 277"/>
                    <a:gd name="T12" fmla="*/ 136 w 355"/>
                    <a:gd name="T13" fmla="*/ 128 h 277"/>
                    <a:gd name="T14" fmla="*/ 148 w 355"/>
                    <a:gd name="T15" fmla="*/ 132 h 277"/>
                    <a:gd name="T16" fmla="*/ 154 w 355"/>
                    <a:gd name="T17" fmla="*/ 150 h 277"/>
                    <a:gd name="T18" fmla="*/ 176 w 355"/>
                    <a:gd name="T19" fmla="*/ 152 h 277"/>
                    <a:gd name="T20" fmla="*/ 170 w 355"/>
                    <a:gd name="T21" fmla="*/ 196 h 277"/>
                    <a:gd name="T22" fmla="*/ 180 w 355"/>
                    <a:gd name="T23" fmla="*/ 224 h 277"/>
                    <a:gd name="T24" fmla="*/ 198 w 355"/>
                    <a:gd name="T25" fmla="*/ 232 h 277"/>
                    <a:gd name="T26" fmla="*/ 216 w 355"/>
                    <a:gd name="T27" fmla="*/ 234 h 277"/>
                    <a:gd name="T28" fmla="*/ 236 w 355"/>
                    <a:gd name="T29" fmla="*/ 242 h 277"/>
                    <a:gd name="T30" fmla="*/ 254 w 355"/>
                    <a:gd name="T31" fmla="*/ 236 h 277"/>
                    <a:gd name="T32" fmla="*/ 272 w 355"/>
                    <a:gd name="T33" fmla="*/ 248 h 277"/>
                    <a:gd name="T34" fmla="*/ 296 w 355"/>
                    <a:gd name="T35" fmla="*/ 256 h 277"/>
                    <a:gd name="T36" fmla="*/ 314 w 355"/>
                    <a:gd name="T37" fmla="*/ 264 h 277"/>
                    <a:gd name="T38" fmla="*/ 352 w 355"/>
                    <a:gd name="T39" fmla="*/ 266 h 277"/>
                    <a:gd name="T40" fmla="*/ 342 w 355"/>
                    <a:gd name="T41" fmla="*/ 274 h 277"/>
                    <a:gd name="T42" fmla="*/ 322 w 355"/>
                    <a:gd name="T43" fmla="*/ 272 h 277"/>
                    <a:gd name="T44" fmla="*/ 300 w 355"/>
                    <a:gd name="T45" fmla="*/ 270 h 277"/>
                    <a:gd name="T46" fmla="*/ 288 w 355"/>
                    <a:gd name="T47" fmla="*/ 266 h 277"/>
                    <a:gd name="T48" fmla="*/ 252 w 355"/>
                    <a:gd name="T49" fmla="*/ 264 h 277"/>
                    <a:gd name="T50" fmla="*/ 234 w 355"/>
                    <a:gd name="T51" fmla="*/ 260 h 277"/>
                    <a:gd name="T52" fmla="*/ 172 w 355"/>
                    <a:gd name="T53" fmla="*/ 242 h 277"/>
                    <a:gd name="T54" fmla="*/ 160 w 355"/>
                    <a:gd name="T55" fmla="*/ 216 h 277"/>
                    <a:gd name="T56" fmla="*/ 126 w 355"/>
                    <a:gd name="T57" fmla="*/ 200 h 277"/>
                    <a:gd name="T58" fmla="*/ 108 w 355"/>
                    <a:gd name="T59" fmla="*/ 186 h 277"/>
                    <a:gd name="T60" fmla="*/ 94 w 355"/>
                    <a:gd name="T61" fmla="*/ 158 h 277"/>
                    <a:gd name="T62" fmla="*/ 68 w 355"/>
                    <a:gd name="T63" fmla="*/ 108 h 277"/>
                    <a:gd name="T64" fmla="*/ 64 w 355"/>
                    <a:gd name="T65" fmla="*/ 102 h 277"/>
                    <a:gd name="T66" fmla="*/ 58 w 355"/>
                    <a:gd name="T67" fmla="*/ 100 h 277"/>
                    <a:gd name="T68" fmla="*/ 54 w 355"/>
                    <a:gd name="T69" fmla="*/ 88 h 277"/>
                    <a:gd name="T70" fmla="*/ 38 w 355"/>
                    <a:gd name="T71" fmla="*/ 58 h 277"/>
                    <a:gd name="T72" fmla="*/ 20 w 355"/>
                    <a:gd name="T73" fmla="*/ 40 h 277"/>
                    <a:gd name="T74" fmla="*/ 4 w 355"/>
                    <a:gd name="T75" fmla="*/ 22 h 277"/>
                    <a:gd name="T76" fmla="*/ 10 w 355"/>
                    <a:gd name="T77" fmla="*/ 2 h 277"/>
                    <a:gd name="T78" fmla="*/ 10 w 355"/>
                    <a:gd name="T79" fmla="*/ 4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7" name="Freeform 17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>
                    <a:gd name="T0" fmla="*/ 54 w 156"/>
                    <a:gd name="T1" fmla="*/ 66 h 206"/>
                    <a:gd name="T2" fmla="*/ 66 w 156"/>
                    <a:gd name="T3" fmla="*/ 58 h 206"/>
                    <a:gd name="T4" fmla="*/ 68 w 156"/>
                    <a:gd name="T5" fmla="*/ 52 h 206"/>
                    <a:gd name="T6" fmla="*/ 80 w 156"/>
                    <a:gd name="T7" fmla="*/ 44 h 206"/>
                    <a:gd name="T8" fmla="*/ 106 w 156"/>
                    <a:gd name="T9" fmla="*/ 22 h 206"/>
                    <a:gd name="T10" fmla="*/ 112 w 156"/>
                    <a:gd name="T11" fmla="*/ 4 h 206"/>
                    <a:gd name="T12" fmla="*/ 124 w 156"/>
                    <a:gd name="T13" fmla="*/ 0 h 206"/>
                    <a:gd name="T14" fmla="*/ 150 w 156"/>
                    <a:gd name="T15" fmla="*/ 28 h 206"/>
                    <a:gd name="T16" fmla="*/ 146 w 156"/>
                    <a:gd name="T17" fmla="*/ 44 h 206"/>
                    <a:gd name="T18" fmla="*/ 126 w 156"/>
                    <a:gd name="T19" fmla="*/ 64 h 206"/>
                    <a:gd name="T20" fmla="*/ 132 w 156"/>
                    <a:gd name="T21" fmla="*/ 94 h 206"/>
                    <a:gd name="T22" fmla="*/ 142 w 156"/>
                    <a:gd name="T23" fmla="*/ 110 h 206"/>
                    <a:gd name="T24" fmla="*/ 146 w 156"/>
                    <a:gd name="T25" fmla="*/ 128 h 206"/>
                    <a:gd name="T26" fmla="*/ 128 w 156"/>
                    <a:gd name="T27" fmla="*/ 128 h 206"/>
                    <a:gd name="T28" fmla="*/ 116 w 156"/>
                    <a:gd name="T29" fmla="*/ 146 h 206"/>
                    <a:gd name="T30" fmla="*/ 104 w 156"/>
                    <a:gd name="T31" fmla="*/ 156 h 206"/>
                    <a:gd name="T32" fmla="*/ 100 w 156"/>
                    <a:gd name="T33" fmla="*/ 198 h 206"/>
                    <a:gd name="T34" fmla="*/ 88 w 156"/>
                    <a:gd name="T35" fmla="*/ 202 h 206"/>
                    <a:gd name="T36" fmla="*/ 82 w 156"/>
                    <a:gd name="T37" fmla="*/ 206 h 206"/>
                    <a:gd name="T38" fmla="*/ 76 w 156"/>
                    <a:gd name="T39" fmla="*/ 202 h 206"/>
                    <a:gd name="T40" fmla="*/ 72 w 156"/>
                    <a:gd name="T41" fmla="*/ 190 h 206"/>
                    <a:gd name="T42" fmla="*/ 60 w 156"/>
                    <a:gd name="T43" fmla="*/ 186 h 206"/>
                    <a:gd name="T44" fmla="*/ 42 w 156"/>
                    <a:gd name="T45" fmla="*/ 194 h 206"/>
                    <a:gd name="T46" fmla="*/ 28 w 156"/>
                    <a:gd name="T47" fmla="*/ 186 h 206"/>
                    <a:gd name="T48" fmla="*/ 10 w 156"/>
                    <a:gd name="T49" fmla="*/ 148 h 206"/>
                    <a:gd name="T50" fmla="*/ 4 w 156"/>
                    <a:gd name="T51" fmla="*/ 130 h 206"/>
                    <a:gd name="T52" fmla="*/ 0 w 156"/>
                    <a:gd name="T53" fmla="*/ 118 h 206"/>
                    <a:gd name="T54" fmla="*/ 20 w 156"/>
                    <a:gd name="T55" fmla="*/ 96 h 206"/>
                    <a:gd name="T56" fmla="*/ 32 w 156"/>
                    <a:gd name="T57" fmla="*/ 104 h 206"/>
                    <a:gd name="T58" fmla="*/ 34 w 156"/>
                    <a:gd name="T59" fmla="*/ 80 h 206"/>
                    <a:gd name="T60" fmla="*/ 52 w 156"/>
                    <a:gd name="T61" fmla="*/ 70 h 206"/>
                    <a:gd name="T62" fmla="*/ 54 w 156"/>
                    <a:gd name="T63" fmla="*/ 66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8" name="Freeform 18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>
                    <a:gd name="T0" fmla="*/ 4 w 109"/>
                    <a:gd name="T1" fmla="*/ 32 h 38"/>
                    <a:gd name="T2" fmla="*/ 18 w 109"/>
                    <a:gd name="T3" fmla="*/ 10 h 38"/>
                    <a:gd name="T4" fmla="*/ 46 w 109"/>
                    <a:gd name="T5" fmla="*/ 20 h 38"/>
                    <a:gd name="T6" fmla="*/ 72 w 109"/>
                    <a:gd name="T7" fmla="*/ 14 h 38"/>
                    <a:gd name="T8" fmla="*/ 90 w 109"/>
                    <a:gd name="T9" fmla="*/ 0 h 38"/>
                    <a:gd name="T10" fmla="*/ 76 w 109"/>
                    <a:gd name="T11" fmla="*/ 26 h 38"/>
                    <a:gd name="T12" fmla="*/ 60 w 109"/>
                    <a:gd name="T13" fmla="*/ 38 h 38"/>
                    <a:gd name="T14" fmla="*/ 42 w 109"/>
                    <a:gd name="T15" fmla="*/ 32 h 38"/>
                    <a:gd name="T16" fmla="*/ 14 w 109"/>
                    <a:gd name="T17" fmla="*/ 30 h 38"/>
                    <a:gd name="T18" fmla="*/ 4 w 109"/>
                    <a:gd name="T19" fmla="*/ 3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9" name="Freeform 19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>
                    <a:gd name="T0" fmla="*/ 8 w 76"/>
                    <a:gd name="T1" fmla="*/ 18 h 104"/>
                    <a:gd name="T2" fmla="*/ 18 w 76"/>
                    <a:gd name="T3" fmla="*/ 0 h 104"/>
                    <a:gd name="T4" fmla="*/ 34 w 76"/>
                    <a:gd name="T5" fmla="*/ 18 h 104"/>
                    <a:gd name="T6" fmla="*/ 62 w 76"/>
                    <a:gd name="T7" fmla="*/ 4 h 104"/>
                    <a:gd name="T8" fmla="*/ 46 w 76"/>
                    <a:gd name="T9" fmla="*/ 34 h 104"/>
                    <a:gd name="T10" fmla="*/ 54 w 76"/>
                    <a:gd name="T11" fmla="*/ 48 h 104"/>
                    <a:gd name="T12" fmla="*/ 58 w 76"/>
                    <a:gd name="T13" fmla="*/ 60 h 104"/>
                    <a:gd name="T14" fmla="*/ 46 w 76"/>
                    <a:gd name="T15" fmla="*/ 74 h 104"/>
                    <a:gd name="T16" fmla="*/ 34 w 76"/>
                    <a:gd name="T17" fmla="*/ 60 h 104"/>
                    <a:gd name="T18" fmla="*/ 22 w 76"/>
                    <a:gd name="T19" fmla="*/ 48 h 104"/>
                    <a:gd name="T20" fmla="*/ 28 w 76"/>
                    <a:gd name="T21" fmla="*/ 68 h 104"/>
                    <a:gd name="T22" fmla="*/ 30 w 76"/>
                    <a:gd name="T23" fmla="*/ 74 h 104"/>
                    <a:gd name="T24" fmla="*/ 20 w 76"/>
                    <a:gd name="T25" fmla="*/ 104 h 104"/>
                    <a:gd name="T26" fmla="*/ 12 w 76"/>
                    <a:gd name="T27" fmla="*/ 102 h 104"/>
                    <a:gd name="T28" fmla="*/ 8 w 76"/>
                    <a:gd name="T29" fmla="*/ 90 h 104"/>
                    <a:gd name="T30" fmla="*/ 0 w 76"/>
                    <a:gd name="T31" fmla="*/ 54 h 104"/>
                    <a:gd name="T32" fmla="*/ 2 w 76"/>
                    <a:gd name="T33" fmla="*/ 30 h 104"/>
                    <a:gd name="T34" fmla="*/ 8 w 76"/>
                    <a:gd name="T35" fmla="*/ 18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0" name="Freeform 20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>
                    <a:gd name="T0" fmla="*/ 3 w 37"/>
                    <a:gd name="T1" fmla="*/ 28 h 61"/>
                    <a:gd name="T2" fmla="*/ 13 w 37"/>
                    <a:gd name="T3" fmla="*/ 0 h 61"/>
                    <a:gd name="T4" fmla="*/ 15 w 37"/>
                    <a:gd name="T5" fmla="*/ 28 h 61"/>
                    <a:gd name="T6" fmla="*/ 37 w 37"/>
                    <a:gd name="T7" fmla="*/ 38 h 61"/>
                    <a:gd name="T8" fmla="*/ 19 w 37"/>
                    <a:gd name="T9" fmla="*/ 44 h 61"/>
                    <a:gd name="T10" fmla="*/ 5 w 37"/>
                    <a:gd name="T11" fmla="*/ 58 h 61"/>
                    <a:gd name="T12" fmla="*/ 1 w 37"/>
                    <a:gd name="T13" fmla="*/ 34 h 61"/>
                    <a:gd name="T14" fmla="*/ 3 w 37"/>
                    <a:gd name="T15" fmla="*/ 28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1" name="Freeform 21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>
                    <a:gd name="T0" fmla="*/ 7 w 49"/>
                    <a:gd name="T1" fmla="*/ 0 h 29"/>
                    <a:gd name="T2" fmla="*/ 29 w 49"/>
                    <a:gd name="T3" fmla="*/ 0 h 29"/>
                    <a:gd name="T4" fmla="*/ 49 w 49"/>
                    <a:gd name="T5" fmla="*/ 16 h 29"/>
                    <a:gd name="T6" fmla="*/ 35 w 49"/>
                    <a:gd name="T7" fmla="*/ 14 h 29"/>
                    <a:gd name="T8" fmla="*/ 3 w 49"/>
                    <a:gd name="T9" fmla="*/ 16 h 29"/>
                    <a:gd name="T10" fmla="*/ 7 w 49"/>
                    <a:gd name="T1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2" name="Freeform 22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>
                    <a:gd name="T0" fmla="*/ 21 w 61"/>
                    <a:gd name="T1" fmla="*/ 38 h 48"/>
                    <a:gd name="T2" fmla="*/ 15 w 61"/>
                    <a:gd name="T3" fmla="*/ 26 h 48"/>
                    <a:gd name="T4" fmla="*/ 3 w 61"/>
                    <a:gd name="T5" fmla="*/ 22 h 48"/>
                    <a:gd name="T6" fmla="*/ 13 w 61"/>
                    <a:gd name="T7" fmla="*/ 8 h 48"/>
                    <a:gd name="T8" fmla="*/ 25 w 61"/>
                    <a:gd name="T9" fmla="*/ 0 h 48"/>
                    <a:gd name="T10" fmla="*/ 49 w 61"/>
                    <a:gd name="T11" fmla="*/ 10 h 48"/>
                    <a:gd name="T12" fmla="*/ 53 w 61"/>
                    <a:gd name="T13" fmla="*/ 20 h 48"/>
                    <a:gd name="T14" fmla="*/ 61 w 61"/>
                    <a:gd name="T15" fmla="*/ 32 h 48"/>
                    <a:gd name="T16" fmla="*/ 41 w 61"/>
                    <a:gd name="T17" fmla="*/ 38 h 48"/>
                    <a:gd name="T18" fmla="*/ 23 w 61"/>
                    <a:gd name="T19" fmla="*/ 44 h 48"/>
                    <a:gd name="T20" fmla="*/ 21 w 61"/>
                    <a:gd name="T21" fmla="*/ 3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3" name="Freeform 23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>
                    <a:gd name="T0" fmla="*/ 46 w 286"/>
                    <a:gd name="T1" fmla="*/ 28 h 182"/>
                    <a:gd name="T2" fmla="*/ 36 w 286"/>
                    <a:gd name="T3" fmla="*/ 14 h 182"/>
                    <a:gd name="T4" fmla="*/ 26 w 286"/>
                    <a:gd name="T5" fmla="*/ 30 h 182"/>
                    <a:gd name="T6" fmla="*/ 0 w 286"/>
                    <a:gd name="T7" fmla="*/ 24 h 182"/>
                    <a:gd name="T8" fmla="*/ 10 w 286"/>
                    <a:gd name="T9" fmla="*/ 42 h 182"/>
                    <a:gd name="T10" fmla="*/ 16 w 286"/>
                    <a:gd name="T11" fmla="*/ 62 h 182"/>
                    <a:gd name="T12" fmla="*/ 24 w 286"/>
                    <a:gd name="T13" fmla="*/ 48 h 182"/>
                    <a:gd name="T14" fmla="*/ 30 w 286"/>
                    <a:gd name="T15" fmla="*/ 44 h 182"/>
                    <a:gd name="T16" fmla="*/ 48 w 286"/>
                    <a:gd name="T17" fmla="*/ 56 h 182"/>
                    <a:gd name="T18" fmla="*/ 70 w 286"/>
                    <a:gd name="T19" fmla="*/ 62 h 182"/>
                    <a:gd name="T20" fmla="*/ 88 w 286"/>
                    <a:gd name="T21" fmla="*/ 72 h 182"/>
                    <a:gd name="T22" fmla="*/ 106 w 286"/>
                    <a:gd name="T23" fmla="*/ 102 h 182"/>
                    <a:gd name="T24" fmla="*/ 104 w 286"/>
                    <a:gd name="T25" fmla="*/ 122 h 182"/>
                    <a:gd name="T26" fmla="*/ 98 w 286"/>
                    <a:gd name="T27" fmla="*/ 134 h 182"/>
                    <a:gd name="T28" fmla="*/ 122 w 286"/>
                    <a:gd name="T29" fmla="*/ 128 h 182"/>
                    <a:gd name="T30" fmla="*/ 140 w 286"/>
                    <a:gd name="T31" fmla="*/ 140 h 182"/>
                    <a:gd name="T32" fmla="*/ 168 w 286"/>
                    <a:gd name="T33" fmla="*/ 148 h 182"/>
                    <a:gd name="T34" fmla="*/ 174 w 286"/>
                    <a:gd name="T35" fmla="*/ 146 h 182"/>
                    <a:gd name="T36" fmla="*/ 168 w 286"/>
                    <a:gd name="T37" fmla="*/ 134 h 182"/>
                    <a:gd name="T38" fmla="*/ 178 w 286"/>
                    <a:gd name="T39" fmla="*/ 136 h 182"/>
                    <a:gd name="T40" fmla="*/ 186 w 286"/>
                    <a:gd name="T41" fmla="*/ 118 h 182"/>
                    <a:gd name="T42" fmla="*/ 202 w 286"/>
                    <a:gd name="T43" fmla="*/ 122 h 182"/>
                    <a:gd name="T44" fmla="*/ 214 w 286"/>
                    <a:gd name="T45" fmla="*/ 130 h 182"/>
                    <a:gd name="T46" fmla="*/ 244 w 286"/>
                    <a:gd name="T47" fmla="*/ 168 h 182"/>
                    <a:gd name="T48" fmla="*/ 262 w 286"/>
                    <a:gd name="T49" fmla="*/ 178 h 182"/>
                    <a:gd name="T50" fmla="*/ 284 w 286"/>
                    <a:gd name="T51" fmla="*/ 170 h 182"/>
                    <a:gd name="T52" fmla="*/ 268 w 286"/>
                    <a:gd name="T53" fmla="*/ 160 h 182"/>
                    <a:gd name="T54" fmla="*/ 256 w 286"/>
                    <a:gd name="T55" fmla="*/ 138 h 182"/>
                    <a:gd name="T56" fmla="*/ 250 w 286"/>
                    <a:gd name="T57" fmla="*/ 132 h 182"/>
                    <a:gd name="T58" fmla="*/ 248 w 286"/>
                    <a:gd name="T59" fmla="*/ 122 h 182"/>
                    <a:gd name="T60" fmla="*/ 236 w 286"/>
                    <a:gd name="T61" fmla="*/ 116 h 182"/>
                    <a:gd name="T62" fmla="*/ 240 w 286"/>
                    <a:gd name="T63" fmla="*/ 96 h 182"/>
                    <a:gd name="T64" fmla="*/ 220 w 286"/>
                    <a:gd name="T65" fmla="*/ 86 h 182"/>
                    <a:gd name="T66" fmla="*/ 210 w 286"/>
                    <a:gd name="T67" fmla="*/ 70 h 182"/>
                    <a:gd name="T68" fmla="*/ 190 w 286"/>
                    <a:gd name="T69" fmla="*/ 54 h 182"/>
                    <a:gd name="T70" fmla="*/ 168 w 286"/>
                    <a:gd name="T71" fmla="*/ 38 h 182"/>
                    <a:gd name="T72" fmla="*/ 156 w 286"/>
                    <a:gd name="T73" fmla="*/ 34 h 182"/>
                    <a:gd name="T74" fmla="*/ 120 w 286"/>
                    <a:gd name="T75" fmla="*/ 16 h 182"/>
                    <a:gd name="T76" fmla="*/ 102 w 286"/>
                    <a:gd name="T77" fmla="*/ 4 h 182"/>
                    <a:gd name="T78" fmla="*/ 96 w 286"/>
                    <a:gd name="T79" fmla="*/ 0 h 182"/>
                    <a:gd name="T80" fmla="*/ 70 w 286"/>
                    <a:gd name="T81" fmla="*/ 10 h 182"/>
                    <a:gd name="T82" fmla="*/ 56 w 286"/>
                    <a:gd name="T83" fmla="*/ 32 h 182"/>
                    <a:gd name="T84" fmla="*/ 46 w 286"/>
                    <a:gd name="T85" fmla="*/ 28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4" name="Freeform 24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>
                    <a:gd name="T0" fmla="*/ 1 w 78"/>
                    <a:gd name="T1" fmla="*/ 58 h 78"/>
                    <a:gd name="T2" fmla="*/ 27 w 78"/>
                    <a:gd name="T3" fmla="*/ 60 h 78"/>
                    <a:gd name="T4" fmla="*/ 45 w 78"/>
                    <a:gd name="T5" fmla="*/ 48 h 78"/>
                    <a:gd name="T6" fmla="*/ 57 w 78"/>
                    <a:gd name="T7" fmla="*/ 30 h 78"/>
                    <a:gd name="T8" fmla="*/ 43 w 78"/>
                    <a:gd name="T9" fmla="*/ 14 h 78"/>
                    <a:gd name="T10" fmla="*/ 43 w 78"/>
                    <a:gd name="T11" fmla="*/ 4 h 78"/>
                    <a:gd name="T12" fmla="*/ 71 w 78"/>
                    <a:gd name="T13" fmla="*/ 26 h 78"/>
                    <a:gd name="T14" fmla="*/ 67 w 78"/>
                    <a:gd name="T15" fmla="*/ 54 h 78"/>
                    <a:gd name="T16" fmla="*/ 33 w 78"/>
                    <a:gd name="T17" fmla="*/ 78 h 78"/>
                    <a:gd name="T18" fmla="*/ 9 w 78"/>
                    <a:gd name="T19" fmla="*/ 66 h 78"/>
                    <a:gd name="T20" fmla="*/ 3 w 78"/>
                    <a:gd name="T21" fmla="*/ 62 h 78"/>
                    <a:gd name="T22" fmla="*/ 1 w 78"/>
                    <a:gd name="T23" fmla="*/ 5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5" name="Freeform 25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>
                    <a:gd name="T0" fmla="*/ 3 w 17"/>
                    <a:gd name="T1" fmla="*/ 4 h 18"/>
                    <a:gd name="T2" fmla="*/ 3 w 17"/>
                    <a:gd name="T3" fmla="*/ 14 h 18"/>
                    <a:gd name="T4" fmla="*/ 3 w 17"/>
                    <a:gd name="T5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6" name="Freeform 26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>
                    <a:gd name="T0" fmla="*/ 8 w 26"/>
                    <a:gd name="T1" fmla="*/ 14 h 22"/>
                    <a:gd name="T2" fmla="*/ 14 w 26"/>
                    <a:gd name="T3" fmla="*/ 0 h 22"/>
                    <a:gd name="T4" fmla="*/ 14 w 26"/>
                    <a:gd name="T5" fmla="*/ 22 h 22"/>
                    <a:gd name="T6" fmla="*/ 8 w 26"/>
                    <a:gd name="T7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7" name="Freeform 27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7 w 20"/>
                    <a:gd name="T3" fmla="*/ 2 h 15"/>
                    <a:gd name="T4" fmla="*/ 9 w 20"/>
                    <a:gd name="T5" fmla="*/ 12 h 15"/>
                    <a:gd name="T6" fmla="*/ 7 w 20"/>
                    <a:gd name="T7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8" name="Freeform 28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5 w 20"/>
                    <a:gd name="T3" fmla="*/ 2 h 15"/>
                    <a:gd name="T4" fmla="*/ 15 w 20"/>
                    <a:gd name="T5" fmla="*/ 14 h 15"/>
                    <a:gd name="T6" fmla="*/ 7 w 20"/>
                    <a:gd name="T7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9" name="Freeform 29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>
                    <a:gd name="T0" fmla="*/ 0 w 80"/>
                    <a:gd name="T1" fmla="*/ 50 h 80"/>
                    <a:gd name="T2" fmla="*/ 14 w 80"/>
                    <a:gd name="T3" fmla="*/ 24 h 80"/>
                    <a:gd name="T4" fmla="*/ 26 w 80"/>
                    <a:gd name="T5" fmla="*/ 20 h 80"/>
                    <a:gd name="T6" fmla="*/ 48 w 80"/>
                    <a:gd name="T7" fmla="*/ 18 h 80"/>
                    <a:gd name="T8" fmla="*/ 58 w 80"/>
                    <a:gd name="T9" fmla="*/ 0 h 80"/>
                    <a:gd name="T10" fmla="*/ 80 w 80"/>
                    <a:gd name="T11" fmla="*/ 40 h 80"/>
                    <a:gd name="T12" fmla="*/ 70 w 80"/>
                    <a:gd name="T13" fmla="*/ 56 h 80"/>
                    <a:gd name="T14" fmla="*/ 54 w 80"/>
                    <a:gd name="T15" fmla="*/ 62 h 80"/>
                    <a:gd name="T16" fmla="*/ 48 w 80"/>
                    <a:gd name="T17" fmla="*/ 80 h 80"/>
                    <a:gd name="T18" fmla="*/ 32 w 80"/>
                    <a:gd name="T19" fmla="*/ 68 h 80"/>
                    <a:gd name="T20" fmla="*/ 38 w 80"/>
                    <a:gd name="T21" fmla="*/ 52 h 80"/>
                    <a:gd name="T22" fmla="*/ 30 w 80"/>
                    <a:gd name="T23" fmla="*/ 28 h 80"/>
                    <a:gd name="T24" fmla="*/ 20 w 80"/>
                    <a:gd name="T25" fmla="*/ 48 h 80"/>
                    <a:gd name="T26" fmla="*/ 8 w 80"/>
                    <a:gd name="T27" fmla="*/ 56 h 80"/>
                    <a:gd name="T28" fmla="*/ 0 w 80"/>
                    <a:gd name="T29" fmla="*/ 5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0" name="Freeform 30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>
                    <a:gd name="T0" fmla="*/ 14 w 94"/>
                    <a:gd name="T1" fmla="*/ 96 h 174"/>
                    <a:gd name="T2" fmla="*/ 26 w 94"/>
                    <a:gd name="T3" fmla="*/ 128 h 174"/>
                    <a:gd name="T4" fmla="*/ 32 w 94"/>
                    <a:gd name="T5" fmla="*/ 108 h 174"/>
                    <a:gd name="T6" fmla="*/ 52 w 94"/>
                    <a:gd name="T7" fmla="*/ 100 h 174"/>
                    <a:gd name="T8" fmla="*/ 46 w 94"/>
                    <a:gd name="T9" fmla="*/ 124 h 174"/>
                    <a:gd name="T10" fmla="*/ 66 w 94"/>
                    <a:gd name="T11" fmla="*/ 126 h 174"/>
                    <a:gd name="T12" fmla="*/ 76 w 94"/>
                    <a:gd name="T13" fmla="*/ 142 h 174"/>
                    <a:gd name="T14" fmla="*/ 58 w 94"/>
                    <a:gd name="T15" fmla="*/ 148 h 174"/>
                    <a:gd name="T16" fmla="*/ 74 w 94"/>
                    <a:gd name="T17" fmla="*/ 174 h 174"/>
                    <a:gd name="T18" fmla="*/ 84 w 94"/>
                    <a:gd name="T19" fmla="*/ 154 h 174"/>
                    <a:gd name="T20" fmla="*/ 82 w 94"/>
                    <a:gd name="T21" fmla="*/ 112 h 174"/>
                    <a:gd name="T22" fmla="*/ 60 w 94"/>
                    <a:gd name="T23" fmla="*/ 106 h 174"/>
                    <a:gd name="T24" fmla="*/ 50 w 94"/>
                    <a:gd name="T25" fmla="*/ 82 h 174"/>
                    <a:gd name="T26" fmla="*/ 34 w 94"/>
                    <a:gd name="T27" fmla="*/ 82 h 174"/>
                    <a:gd name="T28" fmla="*/ 30 w 94"/>
                    <a:gd name="T29" fmla="*/ 70 h 174"/>
                    <a:gd name="T30" fmla="*/ 42 w 94"/>
                    <a:gd name="T31" fmla="*/ 42 h 174"/>
                    <a:gd name="T32" fmla="*/ 30 w 94"/>
                    <a:gd name="T33" fmla="*/ 0 h 174"/>
                    <a:gd name="T34" fmla="*/ 18 w 94"/>
                    <a:gd name="T35" fmla="*/ 22 h 174"/>
                    <a:gd name="T36" fmla="*/ 4 w 94"/>
                    <a:gd name="T37" fmla="*/ 46 h 174"/>
                    <a:gd name="T38" fmla="*/ 14 w 94"/>
                    <a:gd name="T39" fmla="*/ 76 h 174"/>
                    <a:gd name="T40" fmla="*/ 14 w 94"/>
                    <a:gd name="T41" fmla="*/ 96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1" name="Freeform 31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>
                    <a:gd name="T0" fmla="*/ 6 w 32"/>
                    <a:gd name="T1" fmla="*/ 24 h 50"/>
                    <a:gd name="T2" fmla="*/ 12 w 32"/>
                    <a:gd name="T3" fmla="*/ 0 h 50"/>
                    <a:gd name="T4" fmla="*/ 20 w 32"/>
                    <a:gd name="T5" fmla="*/ 16 h 50"/>
                    <a:gd name="T6" fmla="*/ 22 w 32"/>
                    <a:gd name="T7" fmla="*/ 24 h 50"/>
                    <a:gd name="T8" fmla="*/ 28 w 32"/>
                    <a:gd name="T9" fmla="*/ 26 h 50"/>
                    <a:gd name="T10" fmla="*/ 32 w 32"/>
                    <a:gd name="T11" fmla="*/ 38 h 50"/>
                    <a:gd name="T12" fmla="*/ 18 w 32"/>
                    <a:gd name="T13" fmla="*/ 50 h 50"/>
                    <a:gd name="T14" fmla="*/ 6 w 32"/>
                    <a:gd name="T15" fmla="*/ 2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2" name="Freeform 32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>
                    <a:gd name="T0" fmla="*/ 0 w 43"/>
                    <a:gd name="T1" fmla="*/ 44 h 50"/>
                    <a:gd name="T2" fmla="*/ 22 w 43"/>
                    <a:gd name="T3" fmla="*/ 20 h 50"/>
                    <a:gd name="T4" fmla="*/ 36 w 43"/>
                    <a:gd name="T5" fmla="*/ 0 h 50"/>
                    <a:gd name="T6" fmla="*/ 24 w 43"/>
                    <a:gd name="T7" fmla="*/ 28 h 50"/>
                    <a:gd name="T8" fmla="*/ 2 w 43"/>
                    <a:gd name="T9" fmla="*/ 50 h 50"/>
                    <a:gd name="T10" fmla="*/ 0 w 43"/>
                    <a:gd name="T11" fmla="*/ 4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3" name="Freeform 33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>
                    <a:gd name="T0" fmla="*/ 21 w 471"/>
                    <a:gd name="T1" fmla="*/ 280 h 281"/>
                    <a:gd name="T2" fmla="*/ 24 w 471"/>
                    <a:gd name="T3" fmla="*/ 250 h 281"/>
                    <a:gd name="T4" fmla="*/ 22 w 471"/>
                    <a:gd name="T5" fmla="*/ 245 h 281"/>
                    <a:gd name="T6" fmla="*/ 16 w 471"/>
                    <a:gd name="T7" fmla="*/ 218 h 281"/>
                    <a:gd name="T8" fmla="*/ 4 w 471"/>
                    <a:gd name="T9" fmla="*/ 215 h 281"/>
                    <a:gd name="T10" fmla="*/ 0 w 471"/>
                    <a:gd name="T11" fmla="*/ 191 h 281"/>
                    <a:gd name="T12" fmla="*/ 12 w 471"/>
                    <a:gd name="T13" fmla="*/ 180 h 281"/>
                    <a:gd name="T14" fmla="*/ 6 w 471"/>
                    <a:gd name="T15" fmla="*/ 165 h 281"/>
                    <a:gd name="T16" fmla="*/ 2 w 471"/>
                    <a:gd name="T17" fmla="*/ 160 h 281"/>
                    <a:gd name="T18" fmla="*/ 28 w 471"/>
                    <a:gd name="T19" fmla="*/ 120 h 281"/>
                    <a:gd name="T20" fmla="*/ 44 w 471"/>
                    <a:gd name="T21" fmla="*/ 96 h 281"/>
                    <a:gd name="T22" fmla="*/ 42 w 471"/>
                    <a:gd name="T23" fmla="*/ 70 h 281"/>
                    <a:gd name="T24" fmla="*/ 24 w 471"/>
                    <a:gd name="T25" fmla="*/ 43 h 281"/>
                    <a:gd name="T26" fmla="*/ 20 w 471"/>
                    <a:gd name="T27" fmla="*/ 32 h 281"/>
                    <a:gd name="T28" fmla="*/ 26 w 471"/>
                    <a:gd name="T29" fmla="*/ 36 h 281"/>
                    <a:gd name="T30" fmla="*/ 48 w 471"/>
                    <a:gd name="T31" fmla="*/ 35 h 281"/>
                    <a:gd name="T32" fmla="*/ 64 w 471"/>
                    <a:gd name="T33" fmla="*/ 11 h 281"/>
                    <a:gd name="T34" fmla="*/ 82 w 471"/>
                    <a:gd name="T35" fmla="*/ 0 h 281"/>
                    <a:gd name="T36" fmla="*/ 88 w 471"/>
                    <a:gd name="T37" fmla="*/ 2 h 281"/>
                    <a:gd name="T38" fmla="*/ 92 w 471"/>
                    <a:gd name="T39" fmla="*/ 9 h 281"/>
                    <a:gd name="T40" fmla="*/ 98 w 471"/>
                    <a:gd name="T41" fmla="*/ 5 h 281"/>
                    <a:gd name="T42" fmla="*/ 110 w 471"/>
                    <a:gd name="T43" fmla="*/ 8 h 281"/>
                    <a:gd name="T44" fmla="*/ 116 w 471"/>
                    <a:gd name="T45" fmla="*/ 9 h 281"/>
                    <a:gd name="T46" fmla="*/ 141 w 471"/>
                    <a:gd name="T47" fmla="*/ 14 h 281"/>
                    <a:gd name="T48" fmla="*/ 155 w 471"/>
                    <a:gd name="T49" fmla="*/ 24 h 281"/>
                    <a:gd name="T50" fmla="*/ 167 w 471"/>
                    <a:gd name="T51" fmla="*/ 17 h 281"/>
                    <a:gd name="T52" fmla="*/ 173 w 471"/>
                    <a:gd name="T53" fmla="*/ 14 h 281"/>
                    <a:gd name="T54" fmla="*/ 195 w 471"/>
                    <a:gd name="T55" fmla="*/ 14 h 281"/>
                    <a:gd name="T56" fmla="*/ 211 w 471"/>
                    <a:gd name="T57" fmla="*/ 32 h 281"/>
                    <a:gd name="T58" fmla="*/ 231 w 471"/>
                    <a:gd name="T59" fmla="*/ 59 h 281"/>
                    <a:gd name="T60" fmla="*/ 245 w 471"/>
                    <a:gd name="T61" fmla="*/ 70 h 281"/>
                    <a:gd name="T62" fmla="*/ 257 w 471"/>
                    <a:gd name="T63" fmla="*/ 68 h 281"/>
                    <a:gd name="T64" fmla="*/ 270 w 471"/>
                    <a:gd name="T65" fmla="*/ 65 h 281"/>
                    <a:gd name="T66" fmla="*/ 290 w 471"/>
                    <a:gd name="T67" fmla="*/ 71 h 281"/>
                    <a:gd name="T68" fmla="*/ 300 w 471"/>
                    <a:gd name="T69" fmla="*/ 81 h 281"/>
                    <a:gd name="T70" fmla="*/ 308 w 471"/>
                    <a:gd name="T71" fmla="*/ 90 h 281"/>
                    <a:gd name="T72" fmla="*/ 318 w 471"/>
                    <a:gd name="T73" fmla="*/ 111 h 281"/>
                    <a:gd name="T74" fmla="*/ 322 w 471"/>
                    <a:gd name="T75" fmla="*/ 120 h 281"/>
                    <a:gd name="T76" fmla="*/ 324 w 471"/>
                    <a:gd name="T77" fmla="*/ 125 h 281"/>
                    <a:gd name="T78" fmla="*/ 310 w 471"/>
                    <a:gd name="T79" fmla="*/ 142 h 281"/>
                    <a:gd name="T80" fmla="*/ 322 w 471"/>
                    <a:gd name="T81" fmla="*/ 141 h 281"/>
                    <a:gd name="T82" fmla="*/ 342 w 471"/>
                    <a:gd name="T83" fmla="*/ 155 h 281"/>
                    <a:gd name="T84" fmla="*/ 364 w 471"/>
                    <a:gd name="T85" fmla="*/ 157 h 281"/>
                    <a:gd name="T86" fmla="*/ 380 w 471"/>
                    <a:gd name="T87" fmla="*/ 168 h 281"/>
                    <a:gd name="T88" fmla="*/ 382 w 471"/>
                    <a:gd name="T89" fmla="*/ 172 h 281"/>
                    <a:gd name="T90" fmla="*/ 382 w 471"/>
                    <a:gd name="T91" fmla="*/ 176 h 281"/>
                    <a:gd name="T92" fmla="*/ 394 w 471"/>
                    <a:gd name="T93" fmla="*/ 172 h 281"/>
                    <a:gd name="T94" fmla="*/ 400 w 471"/>
                    <a:gd name="T95" fmla="*/ 171 h 281"/>
                    <a:gd name="T96" fmla="*/ 439 w 471"/>
                    <a:gd name="T97" fmla="*/ 185 h 281"/>
                    <a:gd name="T98" fmla="*/ 447 w 471"/>
                    <a:gd name="T99" fmla="*/ 199 h 281"/>
                    <a:gd name="T100" fmla="*/ 465 w 471"/>
                    <a:gd name="T101" fmla="*/ 201 h 281"/>
                    <a:gd name="T102" fmla="*/ 471 w 471"/>
                    <a:gd name="T103" fmla="*/ 215 h 281"/>
                    <a:gd name="T104" fmla="*/ 451 w 471"/>
                    <a:gd name="T105" fmla="*/ 258 h 281"/>
                    <a:gd name="T106" fmla="*/ 435 w 471"/>
                    <a:gd name="T107" fmla="*/ 281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4" name="Freeform 34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>
                    <a:gd name="T0" fmla="*/ 406 w 984"/>
                    <a:gd name="T1" fmla="*/ 6 h 844"/>
                    <a:gd name="T2" fmla="*/ 502 w 984"/>
                    <a:gd name="T3" fmla="*/ 34 h 844"/>
                    <a:gd name="T4" fmla="*/ 550 w 984"/>
                    <a:gd name="T5" fmla="*/ 38 h 844"/>
                    <a:gd name="T6" fmla="*/ 578 w 984"/>
                    <a:gd name="T7" fmla="*/ 130 h 844"/>
                    <a:gd name="T8" fmla="*/ 586 w 984"/>
                    <a:gd name="T9" fmla="*/ 90 h 844"/>
                    <a:gd name="T10" fmla="*/ 606 w 984"/>
                    <a:gd name="T11" fmla="*/ 70 h 844"/>
                    <a:gd name="T12" fmla="*/ 642 w 984"/>
                    <a:gd name="T13" fmla="*/ 126 h 844"/>
                    <a:gd name="T14" fmla="*/ 682 w 984"/>
                    <a:gd name="T15" fmla="*/ 98 h 844"/>
                    <a:gd name="T16" fmla="*/ 706 w 984"/>
                    <a:gd name="T17" fmla="*/ 86 h 844"/>
                    <a:gd name="T18" fmla="*/ 762 w 984"/>
                    <a:gd name="T19" fmla="*/ 2 h 844"/>
                    <a:gd name="T20" fmla="*/ 798 w 984"/>
                    <a:gd name="T21" fmla="*/ 70 h 844"/>
                    <a:gd name="T22" fmla="*/ 798 w 984"/>
                    <a:gd name="T23" fmla="*/ 130 h 844"/>
                    <a:gd name="T24" fmla="*/ 790 w 984"/>
                    <a:gd name="T25" fmla="*/ 158 h 844"/>
                    <a:gd name="T26" fmla="*/ 766 w 984"/>
                    <a:gd name="T27" fmla="*/ 162 h 844"/>
                    <a:gd name="T28" fmla="*/ 762 w 984"/>
                    <a:gd name="T29" fmla="*/ 186 h 844"/>
                    <a:gd name="T30" fmla="*/ 802 w 984"/>
                    <a:gd name="T31" fmla="*/ 226 h 844"/>
                    <a:gd name="T32" fmla="*/ 786 w 984"/>
                    <a:gd name="T33" fmla="*/ 322 h 844"/>
                    <a:gd name="T34" fmla="*/ 830 w 984"/>
                    <a:gd name="T35" fmla="*/ 414 h 844"/>
                    <a:gd name="T36" fmla="*/ 854 w 984"/>
                    <a:gd name="T37" fmla="*/ 450 h 844"/>
                    <a:gd name="T38" fmla="*/ 830 w 984"/>
                    <a:gd name="T39" fmla="*/ 450 h 844"/>
                    <a:gd name="T40" fmla="*/ 746 w 984"/>
                    <a:gd name="T41" fmla="*/ 378 h 844"/>
                    <a:gd name="T42" fmla="*/ 678 w 984"/>
                    <a:gd name="T43" fmla="*/ 402 h 844"/>
                    <a:gd name="T44" fmla="*/ 590 w 984"/>
                    <a:gd name="T45" fmla="*/ 442 h 844"/>
                    <a:gd name="T46" fmla="*/ 642 w 984"/>
                    <a:gd name="T47" fmla="*/ 578 h 844"/>
                    <a:gd name="T48" fmla="*/ 710 w 984"/>
                    <a:gd name="T49" fmla="*/ 610 h 844"/>
                    <a:gd name="T50" fmla="*/ 738 w 984"/>
                    <a:gd name="T51" fmla="*/ 550 h 844"/>
                    <a:gd name="T52" fmla="*/ 774 w 984"/>
                    <a:gd name="T53" fmla="*/ 570 h 844"/>
                    <a:gd name="T54" fmla="*/ 766 w 984"/>
                    <a:gd name="T55" fmla="*/ 630 h 844"/>
                    <a:gd name="T56" fmla="*/ 802 w 984"/>
                    <a:gd name="T57" fmla="*/ 670 h 844"/>
                    <a:gd name="T58" fmla="*/ 838 w 984"/>
                    <a:gd name="T59" fmla="*/ 658 h 844"/>
                    <a:gd name="T60" fmla="*/ 922 w 984"/>
                    <a:gd name="T61" fmla="*/ 806 h 844"/>
                    <a:gd name="T62" fmla="*/ 942 w 984"/>
                    <a:gd name="T63" fmla="*/ 826 h 844"/>
                    <a:gd name="T64" fmla="*/ 874 w 984"/>
                    <a:gd name="T65" fmla="*/ 810 h 844"/>
                    <a:gd name="T66" fmla="*/ 830 w 984"/>
                    <a:gd name="T67" fmla="*/ 758 h 844"/>
                    <a:gd name="T68" fmla="*/ 778 w 984"/>
                    <a:gd name="T69" fmla="*/ 710 h 844"/>
                    <a:gd name="T70" fmla="*/ 702 w 984"/>
                    <a:gd name="T71" fmla="*/ 662 h 844"/>
                    <a:gd name="T72" fmla="*/ 614 w 984"/>
                    <a:gd name="T73" fmla="*/ 646 h 844"/>
                    <a:gd name="T74" fmla="*/ 506 w 984"/>
                    <a:gd name="T75" fmla="*/ 594 h 844"/>
                    <a:gd name="T76" fmla="*/ 462 w 984"/>
                    <a:gd name="T77" fmla="*/ 506 h 844"/>
                    <a:gd name="T78" fmla="*/ 430 w 984"/>
                    <a:gd name="T79" fmla="*/ 462 h 844"/>
                    <a:gd name="T80" fmla="*/ 382 w 984"/>
                    <a:gd name="T81" fmla="*/ 430 h 844"/>
                    <a:gd name="T82" fmla="*/ 342 w 984"/>
                    <a:gd name="T83" fmla="*/ 370 h 844"/>
                    <a:gd name="T84" fmla="*/ 354 w 984"/>
                    <a:gd name="T85" fmla="*/ 414 h 844"/>
                    <a:gd name="T86" fmla="*/ 418 w 984"/>
                    <a:gd name="T87" fmla="*/ 494 h 844"/>
                    <a:gd name="T88" fmla="*/ 422 w 984"/>
                    <a:gd name="T89" fmla="*/ 526 h 844"/>
                    <a:gd name="T90" fmla="*/ 394 w 984"/>
                    <a:gd name="T91" fmla="*/ 498 h 844"/>
                    <a:gd name="T92" fmla="*/ 354 w 984"/>
                    <a:gd name="T93" fmla="*/ 466 h 844"/>
                    <a:gd name="T94" fmla="*/ 314 w 984"/>
                    <a:gd name="T95" fmla="*/ 402 h 844"/>
                    <a:gd name="T96" fmla="*/ 266 w 984"/>
                    <a:gd name="T97" fmla="*/ 346 h 844"/>
                    <a:gd name="T98" fmla="*/ 210 w 984"/>
                    <a:gd name="T99" fmla="*/ 314 h 844"/>
                    <a:gd name="T100" fmla="*/ 154 w 984"/>
                    <a:gd name="T101" fmla="*/ 238 h 844"/>
                    <a:gd name="T102" fmla="*/ 66 w 984"/>
                    <a:gd name="T103" fmla="*/ 66 h 844"/>
                    <a:gd name="T104" fmla="*/ 34 w 984"/>
                    <a:gd name="T105" fmla="*/ 38 h 844"/>
                    <a:gd name="T106" fmla="*/ 46 w 984"/>
                    <a:gd name="T107" fmla="*/ 22 h 844"/>
                    <a:gd name="T108" fmla="*/ 102 w 984"/>
                    <a:gd name="T109" fmla="*/ 70 h 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5" name="Freeform 35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>
                    <a:gd name="T0" fmla="*/ 6 w 36"/>
                    <a:gd name="T1" fmla="*/ 28 h 48"/>
                    <a:gd name="T2" fmla="*/ 10 w 36"/>
                    <a:gd name="T3" fmla="*/ 48 h 48"/>
                    <a:gd name="T4" fmla="*/ 6 w 36"/>
                    <a:gd name="T5" fmla="*/ 2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6" name="Freeform 36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>
                    <a:gd name="T0" fmla="*/ 0 w 36"/>
                    <a:gd name="T1" fmla="*/ 5 h 37"/>
                    <a:gd name="T2" fmla="*/ 12 w 36"/>
                    <a:gd name="T3" fmla="*/ 1 h 37"/>
                    <a:gd name="T4" fmla="*/ 36 w 36"/>
                    <a:gd name="T5" fmla="*/ 17 h 37"/>
                    <a:gd name="T6" fmla="*/ 8 w 36"/>
                    <a:gd name="T7" fmla="*/ 17 h 37"/>
                    <a:gd name="T8" fmla="*/ 0 w 36"/>
                    <a:gd name="T9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7" name="Freeform 37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>
                    <a:gd name="T0" fmla="*/ 0 w 170"/>
                    <a:gd name="T1" fmla="*/ 49 h 96"/>
                    <a:gd name="T2" fmla="*/ 28 w 170"/>
                    <a:gd name="T3" fmla="*/ 25 h 96"/>
                    <a:gd name="T4" fmla="*/ 56 w 170"/>
                    <a:gd name="T5" fmla="*/ 21 h 96"/>
                    <a:gd name="T6" fmla="*/ 80 w 170"/>
                    <a:gd name="T7" fmla="*/ 9 h 96"/>
                    <a:gd name="T8" fmla="*/ 64 w 170"/>
                    <a:gd name="T9" fmla="*/ 25 h 96"/>
                    <a:gd name="T10" fmla="*/ 124 w 170"/>
                    <a:gd name="T11" fmla="*/ 49 h 96"/>
                    <a:gd name="T12" fmla="*/ 160 w 170"/>
                    <a:gd name="T13" fmla="*/ 65 h 96"/>
                    <a:gd name="T14" fmla="*/ 116 w 170"/>
                    <a:gd name="T15" fmla="*/ 77 h 96"/>
                    <a:gd name="T16" fmla="*/ 88 w 170"/>
                    <a:gd name="T17" fmla="*/ 57 h 96"/>
                    <a:gd name="T18" fmla="*/ 76 w 170"/>
                    <a:gd name="T19" fmla="*/ 53 h 96"/>
                    <a:gd name="T20" fmla="*/ 24 w 170"/>
                    <a:gd name="T21" fmla="*/ 41 h 96"/>
                    <a:gd name="T22" fmla="*/ 0 w 170"/>
                    <a:gd name="T23" fmla="*/ 4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8" name="Freeform 38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>
                    <a:gd name="T0" fmla="*/ 0 w 138"/>
                    <a:gd name="T1" fmla="*/ 0 h 44"/>
                    <a:gd name="T2" fmla="*/ 52 w 138"/>
                    <a:gd name="T3" fmla="*/ 4 h 44"/>
                    <a:gd name="T4" fmla="*/ 88 w 138"/>
                    <a:gd name="T5" fmla="*/ 24 h 44"/>
                    <a:gd name="T6" fmla="*/ 112 w 138"/>
                    <a:gd name="T7" fmla="*/ 20 h 44"/>
                    <a:gd name="T8" fmla="*/ 108 w 138"/>
                    <a:gd name="T9" fmla="*/ 44 h 44"/>
                    <a:gd name="T10" fmla="*/ 64 w 138"/>
                    <a:gd name="T11" fmla="*/ 40 h 44"/>
                    <a:gd name="T12" fmla="*/ 0 w 138"/>
                    <a:gd name="T13" fmla="*/ 36 h 44"/>
                    <a:gd name="T14" fmla="*/ 28 w 138"/>
                    <a:gd name="T15" fmla="*/ 20 h 44"/>
                    <a:gd name="T16" fmla="*/ 0 w 138"/>
                    <a:gd name="T1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9" name="Freeform 39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>
                    <a:gd name="T0" fmla="*/ 17 w 57"/>
                    <a:gd name="T1" fmla="*/ 25 h 42"/>
                    <a:gd name="T2" fmla="*/ 37 w 57"/>
                    <a:gd name="T3" fmla="*/ 13 h 42"/>
                    <a:gd name="T4" fmla="*/ 17 w 57"/>
                    <a:gd name="T5" fmla="*/ 2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0" name="Freeform 40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>
                    <a:gd name="T0" fmla="*/ 19 w 39"/>
                    <a:gd name="T1" fmla="*/ 32 h 52"/>
                    <a:gd name="T2" fmla="*/ 19 w 39"/>
                    <a:gd name="T3" fmla="*/ 0 h 52"/>
                    <a:gd name="T4" fmla="*/ 19 w 39"/>
                    <a:gd name="T5" fmla="*/ 3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1" name="Freeform 41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>
                    <a:gd name="T0" fmla="*/ 4 w 44"/>
                    <a:gd name="T1" fmla="*/ 9 h 80"/>
                    <a:gd name="T2" fmla="*/ 20 w 44"/>
                    <a:gd name="T3" fmla="*/ 33 h 80"/>
                    <a:gd name="T4" fmla="*/ 24 w 44"/>
                    <a:gd name="T5" fmla="*/ 49 h 80"/>
                    <a:gd name="T6" fmla="*/ 36 w 44"/>
                    <a:gd name="T7" fmla="*/ 53 h 80"/>
                    <a:gd name="T8" fmla="*/ 24 w 44"/>
                    <a:gd name="T9" fmla="*/ 73 h 80"/>
                    <a:gd name="T10" fmla="*/ 0 w 44"/>
                    <a:gd name="T11" fmla="*/ 21 h 80"/>
                    <a:gd name="T12" fmla="*/ 4 w 44"/>
                    <a:gd name="T13" fmla="*/ 9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2" name="Freeform 42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>
                    <a:gd name="T0" fmla="*/ 220 w 323"/>
                    <a:gd name="T1" fmla="*/ 1 h 64"/>
                    <a:gd name="T2" fmla="*/ 231 w 323"/>
                    <a:gd name="T3" fmla="*/ 8 h 64"/>
                    <a:gd name="T4" fmla="*/ 235 w 323"/>
                    <a:gd name="T5" fmla="*/ 0 h 64"/>
                    <a:gd name="T6" fmla="*/ 265 w 323"/>
                    <a:gd name="T7" fmla="*/ 0 h 64"/>
                    <a:gd name="T8" fmla="*/ 287 w 323"/>
                    <a:gd name="T9" fmla="*/ 17 h 64"/>
                    <a:gd name="T10" fmla="*/ 319 w 323"/>
                    <a:gd name="T11" fmla="*/ 10 h 64"/>
                    <a:gd name="T12" fmla="*/ 314 w 323"/>
                    <a:gd name="T13" fmla="*/ 29 h 64"/>
                    <a:gd name="T14" fmla="*/ 298 w 323"/>
                    <a:gd name="T15" fmla="*/ 46 h 64"/>
                    <a:gd name="T16" fmla="*/ 295 w 323"/>
                    <a:gd name="T17" fmla="*/ 29 h 64"/>
                    <a:gd name="T18" fmla="*/ 287 w 323"/>
                    <a:gd name="T19" fmla="*/ 31 h 64"/>
                    <a:gd name="T20" fmla="*/ 279 w 323"/>
                    <a:gd name="T21" fmla="*/ 29 h 64"/>
                    <a:gd name="T22" fmla="*/ 263 w 323"/>
                    <a:gd name="T23" fmla="*/ 21 h 64"/>
                    <a:gd name="T24" fmla="*/ 228 w 323"/>
                    <a:gd name="T25" fmla="*/ 38 h 64"/>
                    <a:gd name="T26" fmla="*/ 201 w 323"/>
                    <a:gd name="T27" fmla="*/ 44 h 64"/>
                    <a:gd name="T28" fmla="*/ 212 w 323"/>
                    <a:gd name="T29" fmla="*/ 57 h 64"/>
                    <a:gd name="T30" fmla="*/ 188 w 323"/>
                    <a:gd name="T31" fmla="*/ 63 h 64"/>
                    <a:gd name="T32" fmla="*/ 169 w 323"/>
                    <a:gd name="T33" fmla="*/ 61 h 64"/>
                    <a:gd name="T34" fmla="*/ 177 w 323"/>
                    <a:gd name="T35" fmla="*/ 57 h 64"/>
                    <a:gd name="T36" fmla="*/ 171 w 323"/>
                    <a:gd name="T37" fmla="*/ 40 h 64"/>
                    <a:gd name="T38" fmla="*/ 169 w 323"/>
                    <a:gd name="T39" fmla="*/ 31 h 64"/>
                    <a:gd name="T40" fmla="*/ 158 w 323"/>
                    <a:gd name="T41" fmla="*/ 23 h 64"/>
                    <a:gd name="T42" fmla="*/ 142 w 323"/>
                    <a:gd name="T43" fmla="*/ 27 h 64"/>
                    <a:gd name="T44" fmla="*/ 134 w 323"/>
                    <a:gd name="T45" fmla="*/ 27 h 64"/>
                    <a:gd name="T46" fmla="*/ 123 w 323"/>
                    <a:gd name="T47" fmla="*/ 25 h 64"/>
                    <a:gd name="T48" fmla="*/ 83 w 323"/>
                    <a:gd name="T49" fmla="*/ 2 h 64"/>
                    <a:gd name="T50" fmla="*/ 59 w 323"/>
                    <a:gd name="T51" fmla="*/ 14 h 64"/>
                    <a:gd name="T52" fmla="*/ 1 w 323"/>
                    <a:gd name="T53" fmla="*/ 0 h 64"/>
                    <a:gd name="T54" fmla="*/ 220 w 323"/>
                    <a:gd name="T55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3" name="Freeform 43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>
                    <a:gd name="T0" fmla="*/ 105 w 300"/>
                    <a:gd name="T1" fmla="*/ 31 h 31"/>
                    <a:gd name="T2" fmla="*/ 30 w 300"/>
                    <a:gd name="T3" fmla="*/ 1 h 31"/>
                    <a:gd name="T4" fmla="*/ 285 w 300"/>
                    <a:gd name="T5" fmla="*/ 0 h 31"/>
                    <a:gd name="T6" fmla="*/ 296 w 300"/>
                    <a:gd name="T7" fmla="*/ 14 h 31"/>
                    <a:gd name="T8" fmla="*/ 264 w 300"/>
                    <a:gd name="T9" fmla="*/ 16 h 31"/>
                    <a:gd name="T10" fmla="*/ 105 w 300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4" name="Freeform 44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>
                    <a:gd name="T0" fmla="*/ 0 w 41"/>
                    <a:gd name="T1" fmla="*/ 25 h 29"/>
                    <a:gd name="T2" fmla="*/ 12 w 41"/>
                    <a:gd name="T3" fmla="*/ 29 h 29"/>
                    <a:gd name="T4" fmla="*/ 0 w 41"/>
                    <a:gd name="T5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5" name="Freeform 45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>
                    <a:gd name="T0" fmla="*/ 73 w 436"/>
                    <a:gd name="T1" fmla="*/ 1 h 152"/>
                    <a:gd name="T2" fmla="*/ 436 w 436"/>
                    <a:gd name="T3" fmla="*/ 0 h 152"/>
                    <a:gd name="T4" fmla="*/ 416 w 436"/>
                    <a:gd name="T5" fmla="*/ 54 h 152"/>
                    <a:gd name="T6" fmla="*/ 397 w 436"/>
                    <a:gd name="T7" fmla="*/ 68 h 152"/>
                    <a:gd name="T8" fmla="*/ 392 w 436"/>
                    <a:gd name="T9" fmla="*/ 70 h 152"/>
                    <a:gd name="T10" fmla="*/ 375 w 436"/>
                    <a:gd name="T11" fmla="*/ 73 h 152"/>
                    <a:gd name="T12" fmla="*/ 361 w 436"/>
                    <a:gd name="T13" fmla="*/ 88 h 152"/>
                    <a:gd name="T14" fmla="*/ 362 w 436"/>
                    <a:gd name="T15" fmla="*/ 99 h 152"/>
                    <a:gd name="T16" fmla="*/ 364 w 436"/>
                    <a:gd name="T17" fmla="*/ 107 h 152"/>
                    <a:gd name="T18" fmla="*/ 366 w 436"/>
                    <a:gd name="T19" fmla="*/ 113 h 152"/>
                    <a:gd name="T20" fmla="*/ 362 w 436"/>
                    <a:gd name="T21" fmla="*/ 122 h 152"/>
                    <a:gd name="T22" fmla="*/ 351 w 436"/>
                    <a:gd name="T23" fmla="*/ 120 h 152"/>
                    <a:gd name="T24" fmla="*/ 342 w 436"/>
                    <a:gd name="T25" fmla="*/ 129 h 152"/>
                    <a:gd name="T26" fmla="*/ 347 w 436"/>
                    <a:gd name="T27" fmla="*/ 105 h 152"/>
                    <a:gd name="T28" fmla="*/ 338 w 436"/>
                    <a:gd name="T29" fmla="*/ 100 h 152"/>
                    <a:gd name="T30" fmla="*/ 344 w 436"/>
                    <a:gd name="T31" fmla="*/ 93 h 152"/>
                    <a:gd name="T32" fmla="*/ 342 w 436"/>
                    <a:gd name="T33" fmla="*/ 89 h 152"/>
                    <a:gd name="T34" fmla="*/ 320 w 436"/>
                    <a:gd name="T35" fmla="*/ 94 h 152"/>
                    <a:gd name="T36" fmla="*/ 317 w 436"/>
                    <a:gd name="T37" fmla="*/ 85 h 152"/>
                    <a:gd name="T38" fmla="*/ 297 w 436"/>
                    <a:gd name="T39" fmla="*/ 94 h 152"/>
                    <a:gd name="T40" fmla="*/ 320 w 436"/>
                    <a:gd name="T41" fmla="*/ 103 h 152"/>
                    <a:gd name="T42" fmla="*/ 305 w 436"/>
                    <a:gd name="T43" fmla="*/ 117 h 152"/>
                    <a:gd name="T44" fmla="*/ 311 w 436"/>
                    <a:gd name="T45" fmla="*/ 126 h 152"/>
                    <a:gd name="T46" fmla="*/ 315 w 436"/>
                    <a:gd name="T47" fmla="*/ 138 h 152"/>
                    <a:gd name="T48" fmla="*/ 309 w 436"/>
                    <a:gd name="T49" fmla="*/ 139 h 152"/>
                    <a:gd name="T50" fmla="*/ 314 w 436"/>
                    <a:gd name="T51" fmla="*/ 144 h 152"/>
                    <a:gd name="T52" fmla="*/ 307 w 436"/>
                    <a:gd name="T53" fmla="*/ 152 h 152"/>
                    <a:gd name="T54" fmla="*/ 0 w 436"/>
                    <a:gd name="T55" fmla="*/ 149 h 152"/>
                    <a:gd name="T56" fmla="*/ 73 w 436"/>
                    <a:gd name="T57" fmla="*/ 1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6" name="Freeform 46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>
                    <a:gd name="T0" fmla="*/ 5 w 47"/>
                    <a:gd name="T1" fmla="*/ 156 h 165"/>
                    <a:gd name="T2" fmla="*/ 15 w 47"/>
                    <a:gd name="T3" fmla="*/ 108 h 165"/>
                    <a:gd name="T4" fmla="*/ 17 w 47"/>
                    <a:gd name="T5" fmla="*/ 68 h 165"/>
                    <a:gd name="T6" fmla="*/ 11 w 47"/>
                    <a:gd name="T7" fmla="*/ 40 h 165"/>
                    <a:gd name="T8" fmla="*/ 17 w 47"/>
                    <a:gd name="T9" fmla="*/ 12 h 165"/>
                    <a:gd name="T10" fmla="*/ 21 w 47"/>
                    <a:gd name="T11" fmla="*/ 0 h 165"/>
                    <a:gd name="T12" fmla="*/ 31 w 47"/>
                    <a:gd name="T13" fmla="*/ 30 h 165"/>
                    <a:gd name="T14" fmla="*/ 47 w 47"/>
                    <a:gd name="T15" fmla="*/ 98 h 165"/>
                    <a:gd name="T16" fmla="*/ 31 w 47"/>
                    <a:gd name="T17" fmla="*/ 108 h 165"/>
                    <a:gd name="T18" fmla="*/ 23 w 47"/>
                    <a:gd name="T19" fmla="*/ 126 h 165"/>
                    <a:gd name="T20" fmla="*/ 21 w 47"/>
                    <a:gd name="T21" fmla="*/ 132 h 165"/>
                    <a:gd name="T22" fmla="*/ 27 w 47"/>
                    <a:gd name="T23" fmla="*/ 134 h 165"/>
                    <a:gd name="T24" fmla="*/ 31 w 47"/>
                    <a:gd name="T25" fmla="*/ 146 h 165"/>
                    <a:gd name="T26" fmla="*/ 13 w 47"/>
                    <a:gd name="T27" fmla="*/ 148 h 165"/>
                    <a:gd name="T28" fmla="*/ 7 w 47"/>
                    <a:gd name="T29" fmla="*/ 160 h 165"/>
                    <a:gd name="T30" fmla="*/ 3 w 47"/>
                    <a:gd name="T31" fmla="*/ 154 h 165"/>
                    <a:gd name="T32" fmla="*/ 5 w 47"/>
                    <a:gd name="T33" fmla="*/ 156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7" name="Freeform 47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>
                    <a:gd name="T0" fmla="*/ 26 w 138"/>
                    <a:gd name="T1" fmla="*/ 61 h 103"/>
                    <a:gd name="T2" fmla="*/ 30 w 138"/>
                    <a:gd name="T3" fmla="*/ 43 h 103"/>
                    <a:gd name="T4" fmla="*/ 50 w 138"/>
                    <a:gd name="T5" fmla="*/ 33 h 103"/>
                    <a:gd name="T6" fmla="*/ 54 w 138"/>
                    <a:gd name="T7" fmla="*/ 45 h 103"/>
                    <a:gd name="T8" fmla="*/ 66 w 138"/>
                    <a:gd name="T9" fmla="*/ 49 h 103"/>
                    <a:gd name="T10" fmla="*/ 80 w 138"/>
                    <a:gd name="T11" fmla="*/ 55 h 103"/>
                    <a:gd name="T12" fmla="*/ 116 w 138"/>
                    <a:gd name="T13" fmla="*/ 33 h 103"/>
                    <a:gd name="T14" fmla="*/ 130 w 138"/>
                    <a:gd name="T15" fmla="*/ 17 h 103"/>
                    <a:gd name="T16" fmla="*/ 138 w 138"/>
                    <a:gd name="T17" fmla="*/ 11 h 103"/>
                    <a:gd name="T18" fmla="*/ 106 w 138"/>
                    <a:gd name="T19" fmla="*/ 49 h 103"/>
                    <a:gd name="T20" fmla="*/ 84 w 138"/>
                    <a:gd name="T21" fmla="*/ 67 h 103"/>
                    <a:gd name="T22" fmla="*/ 66 w 138"/>
                    <a:gd name="T23" fmla="*/ 81 h 103"/>
                    <a:gd name="T24" fmla="*/ 48 w 138"/>
                    <a:gd name="T25" fmla="*/ 103 h 103"/>
                    <a:gd name="T26" fmla="*/ 26 w 138"/>
                    <a:gd name="T27" fmla="*/ 89 h 103"/>
                    <a:gd name="T28" fmla="*/ 20 w 138"/>
                    <a:gd name="T29" fmla="*/ 87 h 103"/>
                    <a:gd name="T30" fmla="*/ 22 w 138"/>
                    <a:gd name="T31" fmla="*/ 97 h 103"/>
                    <a:gd name="T32" fmla="*/ 0 w 138"/>
                    <a:gd name="T33" fmla="*/ 97 h 103"/>
                    <a:gd name="T34" fmla="*/ 10 w 138"/>
                    <a:gd name="T35" fmla="*/ 79 h 103"/>
                    <a:gd name="T36" fmla="*/ 26 w 138"/>
                    <a:gd name="T37" fmla="*/ 6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8" name="Freeform 48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>
                    <a:gd name="T0" fmla="*/ 158 w 188"/>
                    <a:gd name="T1" fmla="*/ 24 h 214"/>
                    <a:gd name="T2" fmla="*/ 160 w 188"/>
                    <a:gd name="T3" fmla="*/ 6 h 214"/>
                    <a:gd name="T4" fmla="*/ 170 w 188"/>
                    <a:gd name="T5" fmla="*/ 0 h 214"/>
                    <a:gd name="T6" fmla="*/ 182 w 188"/>
                    <a:gd name="T7" fmla="*/ 24 h 214"/>
                    <a:gd name="T8" fmla="*/ 188 w 188"/>
                    <a:gd name="T9" fmla="*/ 42 h 214"/>
                    <a:gd name="T10" fmla="*/ 178 w 188"/>
                    <a:gd name="T11" fmla="*/ 58 h 214"/>
                    <a:gd name="T12" fmla="*/ 170 w 188"/>
                    <a:gd name="T13" fmla="*/ 76 h 214"/>
                    <a:gd name="T14" fmla="*/ 162 w 188"/>
                    <a:gd name="T15" fmla="*/ 126 h 214"/>
                    <a:gd name="T16" fmla="*/ 144 w 188"/>
                    <a:gd name="T17" fmla="*/ 136 h 214"/>
                    <a:gd name="T18" fmla="*/ 120 w 188"/>
                    <a:gd name="T19" fmla="*/ 138 h 214"/>
                    <a:gd name="T20" fmla="*/ 112 w 188"/>
                    <a:gd name="T21" fmla="*/ 124 h 214"/>
                    <a:gd name="T22" fmla="*/ 102 w 188"/>
                    <a:gd name="T23" fmla="*/ 146 h 214"/>
                    <a:gd name="T24" fmla="*/ 90 w 188"/>
                    <a:gd name="T25" fmla="*/ 150 h 214"/>
                    <a:gd name="T26" fmla="*/ 80 w 188"/>
                    <a:gd name="T27" fmla="*/ 132 h 214"/>
                    <a:gd name="T28" fmla="*/ 58 w 188"/>
                    <a:gd name="T29" fmla="*/ 144 h 214"/>
                    <a:gd name="T30" fmla="*/ 76 w 188"/>
                    <a:gd name="T31" fmla="*/ 142 h 214"/>
                    <a:gd name="T32" fmla="*/ 78 w 188"/>
                    <a:gd name="T33" fmla="*/ 160 h 214"/>
                    <a:gd name="T34" fmla="*/ 58 w 188"/>
                    <a:gd name="T35" fmla="*/ 166 h 214"/>
                    <a:gd name="T36" fmla="*/ 34 w 188"/>
                    <a:gd name="T37" fmla="*/ 166 h 214"/>
                    <a:gd name="T38" fmla="*/ 36 w 188"/>
                    <a:gd name="T39" fmla="*/ 154 h 214"/>
                    <a:gd name="T40" fmla="*/ 46 w 188"/>
                    <a:gd name="T41" fmla="*/ 144 h 214"/>
                    <a:gd name="T42" fmla="*/ 34 w 188"/>
                    <a:gd name="T43" fmla="*/ 148 h 214"/>
                    <a:gd name="T44" fmla="*/ 26 w 188"/>
                    <a:gd name="T45" fmla="*/ 166 h 214"/>
                    <a:gd name="T46" fmla="*/ 30 w 188"/>
                    <a:gd name="T47" fmla="*/ 190 h 214"/>
                    <a:gd name="T48" fmla="*/ 14 w 188"/>
                    <a:gd name="T49" fmla="*/ 200 h 214"/>
                    <a:gd name="T50" fmla="*/ 0 w 188"/>
                    <a:gd name="T51" fmla="*/ 214 h 214"/>
                    <a:gd name="T52" fmla="*/ 8 w 188"/>
                    <a:gd name="T53" fmla="*/ 188 h 214"/>
                    <a:gd name="T54" fmla="*/ 0 w 188"/>
                    <a:gd name="T55" fmla="*/ 164 h 214"/>
                    <a:gd name="T56" fmla="*/ 14 w 188"/>
                    <a:gd name="T57" fmla="*/ 152 h 214"/>
                    <a:gd name="T58" fmla="*/ 32 w 188"/>
                    <a:gd name="T59" fmla="*/ 134 h 214"/>
                    <a:gd name="T60" fmla="*/ 44 w 188"/>
                    <a:gd name="T61" fmla="*/ 118 h 214"/>
                    <a:gd name="T62" fmla="*/ 72 w 188"/>
                    <a:gd name="T63" fmla="*/ 116 h 214"/>
                    <a:gd name="T64" fmla="*/ 84 w 188"/>
                    <a:gd name="T65" fmla="*/ 112 h 214"/>
                    <a:gd name="T66" fmla="*/ 114 w 188"/>
                    <a:gd name="T67" fmla="*/ 78 h 214"/>
                    <a:gd name="T68" fmla="*/ 120 w 188"/>
                    <a:gd name="T69" fmla="*/ 92 h 214"/>
                    <a:gd name="T70" fmla="*/ 132 w 188"/>
                    <a:gd name="T71" fmla="*/ 76 h 214"/>
                    <a:gd name="T72" fmla="*/ 150 w 188"/>
                    <a:gd name="T73" fmla="*/ 54 h 214"/>
                    <a:gd name="T74" fmla="*/ 154 w 188"/>
                    <a:gd name="T75" fmla="*/ 42 h 214"/>
                    <a:gd name="T76" fmla="*/ 148 w 188"/>
                    <a:gd name="T77" fmla="*/ 38 h 214"/>
                    <a:gd name="T78" fmla="*/ 152 w 188"/>
                    <a:gd name="T79" fmla="*/ 32 h 214"/>
                    <a:gd name="T80" fmla="*/ 158 w 188"/>
                    <a:gd name="T81" fmla="*/ 24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9" name="Freeform 49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>
                    <a:gd name="T0" fmla="*/ 0 w 13"/>
                    <a:gd name="T1" fmla="*/ 9 h 13"/>
                    <a:gd name="T2" fmla="*/ 4 w 13"/>
                    <a:gd name="T3" fmla="*/ 13 h 13"/>
                    <a:gd name="T4" fmla="*/ 0 w 13"/>
                    <a:gd name="T5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0" name="Freeform 50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>
                    <a:gd name="T0" fmla="*/ 812 w 812"/>
                    <a:gd name="T1" fmla="*/ 26 h 564"/>
                    <a:gd name="T2" fmla="*/ 778 w 812"/>
                    <a:gd name="T3" fmla="*/ 78 h 564"/>
                    <a:gd name="T4" fmla="*/ 748 w 812"/>
                    <a:gd name="T5" fmla="*/ 122 h 564"/>
                    <a:gd name="T6" fmla="*/ 722 w 812"/>
                    <a:gd name="T7" fmla="*/ 142 h 564"/>
                    <a:gd name="T8" fmla="*/ 634 w 812"/>
                    <a:gd name="T9" fmla="*/ 180 h 564"/>
                    <a:gd name="T10" fmla="*/ 632 w 812"/>
                    <a:gd name="T11" fmla="*/ 210 h 564"/>
                    <a:gd name="T12" fmla="*/ 604 w 812"/>
                    <a:gd name="T13" fmla="*/ 230 h 564"/>
                    <a:gd name="T14" fmla="*/ 620 w 812"/>
                    <a:gd name="T15" fmla="*/ 178 h 564"/>
                    <a:gd name="T16" fmla="*/ 576 w 812"/>
                    <a:gd name="T17" fmla="*/ 188 h 564"/>
                    <a:gd name="T18" fmla="*/ 556 w 812"/>
                    <a:gd name="T19" fmla="*/ 218 h 564"/>
                    <a:gd name="T20" fmla="*/ 596 w 812"/>
                    <a:gd name="T21" fmla="*/ 280 h 564"/>
                    <a:gd name="T22" fmla="*/ 594 w 812"/>
                    <a:gd name="T23" fmla="*/ 368 h 564"/>
                    <a:gd name="T24" fmla="*/ 542 w 812"/>
                    <a:gd name="T25" fmla="*/ 406 h 564"/>
                    <a:gd name="T26" fmla="*/ 522 w 812"/>
                    <a:gd name="T27" fmla="*/ 386 h 564"/>
                    <a:gd name="T28" fmla="*/ 482 w 812"/>
                    <a:gd name="T29" fmla="*/ 348 h 564"/>
                    <a:gd name="T30" fmla="*/ 462 w 812"/>
                    <a:gd name="T31" fmla="*/ 348 h 564"/>
                    <a:gd name="T32" fmla="*/ 450 w 812"/>
                    <a:gd name="T33" fmla="*/ 394 h 564"/>
                    <a:gd name="T34" fmla="*/ 500 w 812"/>
                    <a:gd name="T35" fmla="*/ 464 h 564"/>
                    <a:gd name="T36" fmla="*/ 510 w 812"/>
                    <a:gd name="T37" fmla="*/ 524 h 564"/>
                    <a:gd name="T38" fmla="*/ 526 w 812"/>
                    <a:gd name="T39" fmla="*/ 560 h 564"/>
                    <a:gd name="T40" fmla="*/ 492 w 812"/>
                    <a:gd name="T41" fmla="*/ 544 h 564"/>
                    <a:gd name="T42" fmla="*/ 470 w 812"/>
                    <a:gd name="T43" fmla="*/ 518 h 564"/>
                    <a:gd name="T44" fmla="*/ 422 w 812"/>
                    <a:gd name="T45" fmla="*/ 424 h 564"/>
                    <a:gd name="T46" fmla="*/ 426 w 812"/>
                    <a:gd name="T47" fmla="*/ 310 h 564"/>
                    <a:gd name="T48" fmla="*/ 422 w 812"/>
                    <a:gd name="T49" fmla="*/ 268 h 564"/>
                    <a:gd name="T50" fmla="*/ 412 w 812"/>
                    <a:gd name="T51" fmla="*/ 276 h 564"/>
                    <a:gd name="T52" fmla="*/ 386 w 812"/>
                    <a:gd name="T53" fmla="*/ 266 h 564"/>
                    <a:gd name="T54" fmla="*/ 360 w 812"/>
                    <a:gd name="T55" fmla="*/ 170 h 564"/>
                    <a:gd name="T56" fmla="*/ 330 w 812"/>
                    <a:gd name="T57" fmla="*/ 166 h 564"/>
                    <a:gd name="T58" fmla="*/ 288 w 812"/>
                    <a:gd name="T59" fmla="*/ 172 h 564"/>
                    <a:gd name="T60" fmla="*/ 242 w 812"/>
                    <a:gd name="T61" fmla="*/ 232 h 564"/>
                    <a:gd name="T62" fmla="*/ 196 w 812"/>
                    <a:gd name="T63" fmla="*/ 268 h 564"/>
                    <a:gd name="T64" fmla="*/ 184 w 812"/>
                    <a:gd name="T65" fmla="*/ 274 h 564"/>
                    <a:gd name="T66" fmla="*/ 160 w 812"/>
                    <a:gd name="T67" fmla="*/ 328 h 564"/>
                    <a:gd name="T68" fmla="*/ 152 w 812"/>
                    <a:gd name="T69" fmla="*/ 354 h 564"/>
                    <a:gd name="T70" fmla="*/ 128 w 812"/>
                    <a:gd name="T71" fmla="*/ 404 h 564"/>
                    <a:gd name="T72" fmla="*/ 94 w 812"/>
                    <a:gd name="T73" fmla="*/ 392 h 564"/>
                    <a:gd name="T74" fmla="*/ 66 w 812"/>
                    <a:gd name="T75" fmla="*/ 258 h 564"/>
                    <a:gd name="T76" fmla="*/ 72 w 812"/>
                    <a:gd name="T77" fmla="*/ 156 h 564"/>
                    <a:gd name="T78" fmla="*/ 44 w 812"/>
                    <a:gd name="T79" fmla="*/ 180 h 564"/>
                    <a:gd name="T80" fmla="*/ 20 w 812"/>
                    <a:gd name="T81" fmla="*/ 150 h 564"/>
                    <a:gd name="T82" fmla="*/ 24 w 812"/>
                    <a:gd name="T83" fmla="*/ 138 h 564"/>
                    <a:gd name="T84" fmla="*/ 0 w 812"/>
                    <a:gd name="T85" fmla="*/ 92 h 564"/>
                    <a:gd name="T86" fmla="*/ 798 w 812"/>
                    <a:gd name="T87" fmla="*/ 6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1" name="Freeform 51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>
                    <a:gd name="T0" fmla="*/ 7 w 43"/>
                    <a:gd name="T1" fmla="*/ 11 h 85"/>
                    <a:gd name="T2" fmla="*/ 17 w 43"/>
                    <a:gd name="T3" fmla="*/ 3 h 85"/>
                    <a:gd name="T4" fmla="*/ 37 w 43"/>
                    <a:gd name="T5" fmla="*/ 33 h 85"/>
                    <a:gd name="T6" fmla="*/ 19 w 43"/>
                    <a:gd name="T7" fmla="*/ 85 h 85"/>
                    <a:gd name="T8" fmla="*/ 1 w 43"/>
                    <a:gd name="T9" fmla="*/ 69 h 85"/>
                    <a:gd name="T10" fmla="*/ 7 w 43"/>
                    <a:gd name="T11" fmla="*/ 11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2" name="Freeform 52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>
                    <a:gd name="T0" fmla="*/ 13 w 44"/>
                    <a:gd name="T1" fmla="*/ 28 h 74"/>
                    <a:gd name="T2" fmla="*/ 29 w 44"/>
                    <a:gd name="T3" fmla="*/ 2 h 74"/>
                    <a:gd name="T4" fmla="*/ 43 w 44"/>
                    <a:gd name="T5" fmla="*/ 4 h 74"/>
                    <a:gd name="T6" fmla="*/ 39 w 44"/>
                    <a:gd name="T7" fmla="*/ 26 h 74"/>
                    <a:gd name="T8" fmla="*/ 13 w 44"/>
                    <a:gd name="T9" fmla="*/ 74 h 74"/>
                    <a:gd name="T10" fmla="*/ 7 w 44"/>
                    <a:gd name="T11" fmla="*/ 60 h 74"/>
                    <a:gd name="T12" fmla="*/ 3 w 44"/>
                    <a:gd name="T13" fmla="*/ 36 h 74"/>
                    <a:gd name="T14" fmla="*/ 13 w 44"/>
                    <a:gd name="T15" fmla="*/ 2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3" name="Freeform 53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>
                    <a:gd name="T0" fmla="*/ 7 w 20"/>
                    <a:gd name="T1" fmla="*/ 16 h 30"/>
                    <a:gd name="T2" fmla="*/ 5 w 20"/>
                    <a:gd name="T3" fmla="*/ 30 h 30"/>
                    <a:gd name="T4" fmla="*/ 7 w 20"/>
                    <a:gd name="T5" fmla="*/ 1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4" name="Freeform 54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>
                    <a:gd name="T0" fmla="*/ 481 w 682"/>
                    <a:gd name="T1" fmla="*/ 464 h 557"/>
                    <a:gd name="T2" fmla="*/ 486 w 682"/>
                    <a:gd name="T3" fmla="*/ 451 h 557"/>
                    <a:gd name="T4" fmla="*/ 500 w 682"/>
                    <a:gd name="T5" fmla="*/ 413 h 557"/>
                    <a:gd name="T6" fmla="*/ 309 w 682"/>
                    <a:gd name="T7" fmla="*/ 287 h 557"/>
                    <a:gd name="T8" fmla="*/ 282 w 682"/>
                    <a:gd name="T9" fmla="*/ 346 h 557"/>
                    <a:gd name="T10" fmla="*/ 303 w 682"/>
                    <a:gd name="T11" fmla="*/ 556 h 557"/>
                    <a:gd name="T12" fmla="*/ 282 w 682"/>
                    <a:gd name="T13" fmla="*/ 494 h 557"/>
                    <a:gd name="T14" fmla="*/ 242 w 682"/>
                    <a:gd name="T15" fmla="*/ 439 h 557"/>
                    <a:gd name="T16" fmla="*/ 245 w 682"/>
                    <a:gd name="T17" fmla="*/ 413 h 557"/>
                    <a:gd name="T18" fmla="*/ 247 w 682"/>
                    <a:gd name="T19" fmla="*/ 394 h 557"/>
                    <a:gd name="T20" fmla="*/ 220 w 682"/>
                    <a:gd name="T21" fmla="*/ 375 h 557"/>
                    <a:gd name="T22" fmla="*/ 194 w 682"/>
                    <a:gd name="T23" fmla="*/ 346 h 557"/>
                    <a:gd name="T24" fmla="*/ 148 w 682"/>
                    <a:gd name="T25" fmla="*/ 354 h 557"/>
                    <a:gd name="T26" fmla="*/ 126 w 682"/>
                    <a:gd name="T27" fmla="*/ 365 h 557"/>
                    <a:gd name="T28" fmla="*/ 78 w 682"/>
                    <a:gd name="T29" fmla="*/ 365 h 557"/>
                    <a:gd name="T30" fmla="*/ 22 w 682"/>
                    <a:gd name="T31" fmla="*/ 312 h 557"/>
                    <a:gd name="T32" fmla="*/ 11 w 682"/>
                    <a:gd name="T33" fmla="*/ 295 h 557"/>
                    <a:gd name="T34" fmla="*/ 0 w 682"/>
                    <a:gd name="T35" fmla="*/ 264 h 557"/>
                    <a:gd name="T36" fmla="*/ 24 w 682"/>
                    <a:gd name="T37" fmla="*/ 213 h 557"/>
                    <a:gd name="T38" fmla="*/ 32 w 682"/>
                    <a:gd name="T39" fmla="*/ 181 h 557"/>
                    <a:gd name="T40" fmla="*/ 51 w 682"/>
                    <a:gd name="T41" fmla="*/ 143 h 557"/>
                    <a:gd name="T42" fmla="*/ 81 w 682"/>
                    <a:gd name="T43" fmla="*/ 116 h 557"/>
                    <a:gd name="T44" fmla="*/ 167 w 682"/>
                    <a:gd name="T45" fmla="*/ 67 h 557"/>
                    <a:gd name="T46" fmla="*/ 220 w 682"/>
                    <a:gd name="T47" fmla="*/ 30 h 557"/>
                    <a:gd name="T48" fmla="*/ 258 w 682"/>
                    <a:gd name="T49" fmla="*/ 6 h 557"/>
                    <a:gd name="T50" fmla="*/ 363 w 682"/>
                    <a:gd name="T51" fmla="*/ 2 h 557"/>
                    <a:gd name="T52" fmla="*/ 398 w 682"/>
                    <a:gd name="T53" fmla="*/ 0 h 557"/>
                    <a:gd name="T54" fmla="*/ 384 w 682"/>
                    <a:gd name="T55" fmla="*/ 34 h 557"/>
                    <a:gd name="T56" fmla="*/ 443 w 682"/>
                    <a:gd name="T57" fmla="*/ 84 h 557"/>
                    <a:gd name="T58" fmla="*/ 497 w 682"/>
                    <a:gd name="T59" fmla="*/ 74 h 557"/>
                    <a:gd name="T60" fmla="*/ 529 w 682"/>
                    <a:gd name="T61" fmla="*/ 82 h 557"/>
                    <a:gd name="T62" fmla="*/ 559 w 682"/>
                    <a:gd name="T63" fmla="*/ 97 h 557"/>
                    <a:gd name="T64" fmla="*/ 572 w 682"/>
                    <a:gd name="T65" fmla="*/ 188 h 557"/>
                    <a:gd name="T66" fmla="*/ 572 w 682"/>
                    <a:gd name="T67" fmla="*/ 240 h 557"/>
                    <a:gd name="T68" fmla="*/ 599 w 682"/>
                    <a:gd name="T69" fmla="*/ 283 h 557"/>
                    <a:gd name="T70" fmla="*/ 645 w 682"/>
                    <a:gd name="T71" fmla="*/ 300 h 557"/>
                    <a:gd name="T72" fmla="*/ 680 w 682"/>
                    <a:gd name="T73" fmla="*/ 295 h 557"/>
                    <a:gd name="T74" fmla="*/ 664 w 682"/>
                    <a:gd name="T75" fmla="*/ 340 h 557"/>
                    <a:gd name="T76" fmla="*/ 599 w 682"/>
                    <a:gd name="T77" fmla="*/ 407 h 557"/>
                    <a:gd name="T78" fmla="*/ 548 w 682"/>
                    <a:gd name="T79" fmla="*/ 485 h 557"/>
                    <a:gd name="T80" fmla="*/ 556 w 682"/>
                    <a:gd name="T81" fmla="*/ 508 h 557"/>
                    <a:gd name="T82" fmla="*/ 435 w 682"/>
                    <a:gd name="T83" fmla="*/ 556 h 5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5" name="Freeform 55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>
                    <a:gd name="T0" fmla="*/ 243 w 257"/>
                    <a:gd name="T1" fmla="*/ 347 h 347"/>
                    <a:gd name="T2" fmla="*/ 233 w 257"/>
                    <a:gd name="T3" fmla="*/ 301 h 347"/>
                    <a:gd name="T4" fmla="*/ 217 w 257"/>
                    <a:gd name="T5" fmla="*/ 288 h 347"/>
                    <a:gd name="T6" fmla="*/ 215 w 257"/>
                    <a:gd name="T7" fmla="*/ 269 h 347"/>
                    <a:gd name="T8" fmla="*/ 209 w 257"/>
                    <a:gd name="T9" fmla="*/ 254 h 347"/>
                    <a:gd name="T10" fmla="*/ 209 w 257"/>
                    <a:gd name="T11" fmla="*/ 229 h 347"/>
                    <a:gd name="T12" fmla="*/ 207 w 257"/>
                    <a:gd name="T13" fmla="*/ 214 h 347"/>
                    <a:gd name="T14" fmla="*/ 228 w 257"/>
                    <a:gd name="T15" fmla="*/ 202 h 347"/>
                    <a:gd name="T16" fmla="*/ 257 w 257"/>
                    <a:gd name="T17" fmla="*/ 197 h 347"/>
                    <a:gd name="T18" fmla="*/ 257 w 257"/>
                    <a:gd name="T19" fmla="*/ 136 h 347"/>
                    <a:gd name="T20" fmla="*/ 54 w 257"/>
                    <a:gd name="T21" fmla="*/ 96 h 347"/>
                    <a:gd name="T22" fmla="*/ 32 w 257"/>
                    <a:gd name="T23" fmla="*/ 98 h 347"/>
                    <a:gd name="T24" fmla="*/ 16 w 257"/>
                    <a:gd name="T25" fmla="*/ 102 h 347"/>
                    <a:gd name="T26" fmla="*/ 0 w 257"/>
                    <a:gd name="T27" fmla="*/ 149 h 347"/>
                    <a:gd name="T28" fmla="*/ 93 w 257"/>
                    <a:gd name="T29" fmla="*/ 346 h 347"/>
                    <a:gd name="T30" fmla="*/ 243 w 257"/>
                    <a:gd name="T31" fmla="*/ 347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hlink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6" name="Freeform 56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>
                    <a:gd name="T0" fmla="*/ 7 w 19"/>
                    <a:gd name="T1" fmla="*/ 25 h 37"/>
                    <a:gd name="T2" fmla="*/ 19 w 19"/>
                    <a:gd name="T3" fmla="*/ 21 h 37"/>
                    <a:gd name="T4" fmla="*/ 7 w 19"/>
                    <a:gd name="T5" fmla="*/ 2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7" name="Freeform 57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>
                    <a:gd name="T0" fmla="*/ 12 w 22"/>
                    <a:gd name="T1" fmla="*/ 12 h 20"/>
                    <a:gd name="T2" fmla="*/ 16 w 22"/>
                    <a:gd name="T3" fmla="*/ 0 h 20"/>
                    <a:gd name="T4" fmla="*/ 20 w 22"/>
                    <a:gd name="T5" fmla="*/ 12 h 20"/>
                    <a:gd name="T6" fmla="*/ 8 w 22"/>
                    <a:gd name="T7" fmla="*/ 20 h 20"/>
                    <a:gd name="T8" fmla="*/ 12 w 22"/>
                    <a:gd name="T9" fmla="*/ 1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8" name="Freeform 58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>
                    <a:gd name="T0" fmla="*/ 24 w 57"/>
                    <a:gd name="T1" fmla="*/ 18 h 30"/>
                    <a:gd name="T2" fmla="*/ 32 w 57"/>
                    <a:gd name="T3" fmla="*/ 6 h 30"/>
                    <a:gd name="T4" fmla="*/ 36 w 57"/>
                    <a:gd name="T5" fmla="*/ 30 h 30"/>
                    <a:gd name="T6" fmla="*/ 24 w 57"/>
                    <a:gd name="T7" fmla="*/ 1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9" name="Freeform 59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>
                    <a:gd name="T0" fmla="*/ 473 w 693"/>
                    <a:gd name="T1" fmla="*/ 464 h 696"/>
                    <a:gd name="T2" fmla="*/ 393 w 693"/>
                    <a:gd name="T3" fmla="*/ 452 h 696"/>
                    <a:gd name="T4" fmla="*/ 325 w 693"/>
                    <a:gd name="T5" fmla="*/ 412 h 696"/>
                    <a:gd name="T6" fmla="*/ 265 w 693"/>
                    <a:gd name="T7" fmla="*/ 400 h 696"/>
                    <a:gd name="T8" fmla="*/ 237 w 693"/>
                    <a:gd name="T9" fmla="*/ 416 h 696"/>
                    <a:gd name="T10" fmla="*/ 261 w 693"/>
                    <a:gd name="T11" fmla="*/ 428 h 696"/>
                    <a:gd name="T12" fmla="*/ 293 w 693"/>
                    <a:gd name="T13" fmla="*/ 468 h 696"/>
                    <a:gd name="T14" fmla="*/ 321 w 693"/>
                    <a:gd name="T15" fmla="*/ 476 h 696"/>
                    <a:gd name="T16" fmla="*/ 333 w 693"/>
                    <a:gd name="T17" fmla="*/ 536 h 696"/>
                    <a:gd name="T18" fmla="*/ 313 w 693"/>
                    <a:gd name="T19" fmla="*/ 552 h 696"/>
                    <a:gd name="T20" fmla="*/ 261 w 693"/>
                    <a:gd name="T21" fmla="*/ 616 h 696"/>
                    <a:gd name="T22" fmla="*/ 225 w 693"/>
                    <a:gd name="T23" fmla="*/ 628 h 696"/>
                    <a:gd name="T24" fmla="*/ 97 w 693"/>
                    <a:gd name="T25" fmla="*/ 696 h 696"/>
                    <a:gd name="T26" fmla="*/ 77 w 693"/>
                    <a:gd name="T27" fmla="*/ 616 h 696"/>
                    <a:gd name="T28" fmla="*/ 45 w 693"/>
                    <a:gd name="T29" fmla="*/ 524 h 696"/>
                    <a:gd name="T30" fmla="*/ 33 w 693"/>
                    <a:gd name="T31" fmla="*/ 448 h 696"/>
                    <a:gd name="T32" fmla="*/ 53 w 693"/>
                    <a:gd name="T33" fmla="*/ 344 h 696"/>
                    <a:gd name="T34" fmla="*/ 17 w 693"/>
                    <a:gd name="T35" fmla="*/ 392 h 696"/>
                    <a:gd name="T36" fmla="*/ 81 w 693"/>
                    <a:gd name="T37" fmla="*/ 280 h 696"/>
                    <a:gd name="T38" fmla="*/ 113 w 693"/>
                    <a:gd name="T39" fmla="*/ 204 h 696"/>
                    <a:gd name="T40" fmla="*/ 37 w 693"/>
                    <a:gd name="T41" fmla="*/ 204 h 696"/>
                    <a:gd name="T42" fmla="*/ 1 w 693"/>
                    <a:gd name="T43" fmla="*/ 196 h 696"/>
                    <a:gd name="T44" fmla="*/ 25 w 693"/>
                    <a:gd name="T45" fmla="*/ 140 h 696"/>
                    <a:gd name="T46" fmla="*/ 97 w 693"/>
                    <a:gd name="T47" fmla="*/ 112 h 696"/>
                    <a:gd name="T48" fmla="*/ 221 w 693"/>
                    <a:gd name="T49" fmla="*/ 124 h 696"/>
                    <a:gd name="T50" fmla="*/ 229 w 693"/>
                    <a:gd name="T51" fmla="*/ 64 h 696"/>
                    <a:gd name="T52" fmla="*/ 261 w 693"/>
                    <a:gd name="T53" fmla="*/ 0 h 696"/>
                    <a:gd name="T54" fmla="*/ 357 w 693"/>
                    <a:gd name="T55" fmla="*/ 44 h 696"/>
                    <a:gd name="T56" fmla="*/ 329 w 693"/>
                    <a:gd name="T57" fmla="*/ 88 h 696"/>
                    <a:gd name="T58" fmla="*/ 301 w 693"/>
                    <a:gd name="T59" fmla="*/ 176 h 696"/>
                    <a:gd name="T60" fmla="*/ 361 w 693"/>
                    <a:gd name="T61" fmla="*/ 192 h 696"/>
                    <a:gd name="T62" fmla="*/ 373 w 693"/>
                    <a:gd name="T63" fmla="*/ 136 h 696"/>
                    <a:gd name="T64" fmla="*/ 417 w 693"/>
                    <a:gd name="T65" fmla="*/ 92 h 696"/>
                    <a:gd name="T66" fmla="*/ 497 w 693"/>
                    <a:gd name="T67" fmla="*/ 88 h 696"/>
                    <a:gd name="T68" fmla="*/ 529 w 693"/>
                    <a:gd name="T69" fmla="*/ 52 h 696"/>
                    <a:gd name="T70" fmla="*/ 541 w 693"/>
                    <a:gd name="T71" fmla="*/ 460 h 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0" name="Freeform 60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>
                    <a:gd name="T0" fmla="*/ 825 w 931"/>
                    <a:gd name="T1" fmla="*/ 0 h 149"/>
                    <a:gd name="T2" fmla="*/ 143 w 931"/>
                    <a:gd name="T3" fmla="*/ 29 h 149"/>
                    <a:gd name="T4" fmla="*/ 91 w 931"/>
                    <a:gd name="T5" fmla="*/ 42 h 149"/>
                    <a:gd name="T6" fmla="*/ 62 w 931"/>
                    <a:gd name="T7" fmla="*/ 42 h 149"/>
                    <a:gd name="T8" fmla="*/ 22 w 931"/>
                    <a:gd name="T9" fmla="*/ 77 h 149"/>
                    <a:gd name="T10" fmla="*/ 0 w 931"/>
                    <a:gd name="T11" fmla="*/ 105 h 149"/>
                    <a:gd name="T12" fmla="*/ 59 w 931"/>
                    <a:gd name="T13" fmla="*/ 115 h 149"/>
                    <a:gd name="T14" fmla="*/ 97 w 931"/>
                    <a:gd name="T15" fmla="*/ 96 h 149"/>
                    <a:gd name="T16" fmla="*/ 108 w 931"/>
                    <a:gd name="T17" fmla="*/ 84 h 149"/>
                    <a:gd name="T18" fmla="*/ 167 w 931"/>
                    <a:gd name="T19" fmla="*/ 52 h 149"/>
                    <a:gd name="T20" fmla="*/ 215 w 931"/>
                    <a:gd name="T21" fmla="*/ 46 h 149"/>
                    <a:gd name="T22" fmla="*/ 237 w 931"/>
                    <a:gd name="T23" fmla="*/ 94 h 149"/>
                    <a:gd name="T24" fmla="*/ 188 w 931"/>
                    <a:gd name="T25" fmla="*/ 109 h 149"/>
                    <a:gd name="T26" fmla="*/ 231 w 931"/>
                    <a:gd name="T27" fmla="*/ 113 h 149"/>
                    <a:gd name="T28" fmla="*/ 250 w 931"/>
                    <a:gd name="T29" fmla="*/ 90 h 149"/>
                    <a:gd name="T30" fmla="*/ 266 w 931"/>
                    <a:gd name="T31" fmla="*/ 92 h 149"/>
                    <a:gd name="T32" fmla="*/ 253 w 931"/>
                    <a:gd name="T33" fmla="*/ 54 h 149"/>
                    <a:gd name="T34" fmla="*/ 266 w 931"/>
                    <a:gd name="T35" fmla="*/ 44 h 149"/>
                    <a:gd name="T36" fmla="*/ 277 w 931"/>
                    <a:gd name="T37" fmla="*/ 88 h 149"/>
                    <a:gd name="T38" fmla="*/ 266 w 931"/>
                    <a:gd name="T39" fmla="*/ 113 h 149"/>
                    <a:gd name="T40" fmla="*/ 296 w 931"/>
                    <a:gd name="T41" fmla="*/ 130 h 149"/>
                    <a:gd name="T42" fmla="*/ 299 w 931"/>
                    <a:gd name="T43" fmla="*/ 92 h 149"/>
                    <a:gd name="T44" fmla="*/ 331 w 931"/>
                    <a:gd name="T45" fmla="*/ 103 h 149"/>
                    <a:gd name="T46" fmla="*/ 382 w 931"/>
                    <a:gd name="T47" fmla="*/ 73 h 149"/>
                    <a:gd name="T48" fmla="*/ 409 w 931"/>
                    <a:gd name="T49" fmla="*/ 50 h 149"/>
                    <a:gd name="T50" fmla="*/ 439 w 931"/>
                    <a:gd name="T51" fmla="*/ 56 h 149"/>
                    <a:gd name="T52" fmla="*/ 455 w 931"/>
                    <a:gd name="T53" fmla="*/ 50 h 149"/>
                    <a:gd name="T54" fmla="*/ 431 w 931"/>
                    <a:gd name="T55" fmla="*/ 44 h 149"/>
                    <a:gd name="T56" fmla="*/ 474 w 931"/>
                    <a:gd name="T57" fmla="*/ 35 h 149"/>
                    <a:gd name="T58" fmla="*/ 544 w 931"/>
                    <a:gd name="T59" fmla="*/ 54 h 149"/>
                    <a:gd name="T60" fmla="*/ 581 w 931"/>
                    <a:gd name="T61" fmla="*/ 42 h 149"/>
                    <a:gd name="T62" fmla="*/ 584 w 931"/>
                    <a:gd name="T63" fmla="*/ 63 h 149"/>
                    <a:gd name="T64" fmla="*/ 568 w 931"/>
                    <a:gd name="T65" fmla="*/ 101 h 149"/>
                    <a:gd name="T66" fmla="*/ 611 w 931"/>
                    <a:gd name="T67" fmla="*/ 88 h 149"/>
                    <a:gd name="T68" fmla="*/ 624 w 931"/>
                    <a:gd name="T69" fmla="*/ 80 h 149"/>
                    <a:gd name="T70" fmla="*/ 648 w 931"/>
                    <a:gd name="T71" fmla="*/ 61 h 149"/>
                    <a:gd name="T72" fmla="*/ 794 w 931"/>
                    <a:gd name="T73" fmla="*/ 8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1" name="Freeform 61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>
                    <a:gd name="T0" fmla="*/ 3 w 31"/>
                    <a:gd name="T1" fmla="*/ 28 h 30"/>
                    <a:gd name="T2" fmla="*/ 31 w 31"/>
                    <a:gd name="T3" fmla="*/ 0 h 30"/>
                    <a:gd name="T4" fmla="*/ 19 w 31"/>
                    <a:gd name="T5" fmla="*/ 24 h 30"/>
                    <a:gd name="T6" fmla="*/ 3 w 31"/>
                    <a:gd name="T7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2" name="Freeform 62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>
                    <a:gd name="T0" fmla="*/ 6 w 44"/>
                    <a:gd name="T1" fmla="*/ 32 h 32"/>
                    <a:gd name="T2" fmla="*/ 22 w 44"/>
                    <a:gd name="T3" fmla="*/ 0 h 32"/>
                    <a:gd name="T4" fmla="*/ 38 w 44"/>
                    <a:gd name="T5" fmla="*/ 4 h 32"/>
                    <a:gd name="T6" fmla="*/ 6 w 44"/>
                    <a:gd name="T7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3" name="Freeform 63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>
                    <a:gd name="T0" fmla="*/ 37 w 76"/>
                    <a:gd name="T1" fmla="*/ 18 h 18"/>
                    <a:gd name="T2" fmla="*/ 25 w 76"/>
                    <a:gd name="T3" fmla="*/ 2 h 18"/>
                    <a:gd name="T4" fmla="*/ 37 w 76"/>
                    <a:gd name="T5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4" name="Freeform 64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>
                    <a:gd name="T0" fmla="*/ 0 w 42"/>
                    <a:gd name="T1" fmla="*/ 21 h 44"/>
                    <a:gd name="T2" fmla="*/ 12 w 42"/>
                    <a:gd name="T3" fmla="*/ 9 h 44"/>
                    <a:gd name="T4" fmla="*/ 0 w 42"/>
                    <a:gd name="T5" fmla="*/ 2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5" name="Freeform 65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>
                    <a:gd name="T0" fmla="*/ 7 w 31"/>
                    <a:gd name="T1" fmla="*/ 22 h 30"/>
                    <a:gd name="T2" fmla="*/ 31 w 31"/>
                    <a:gd name="T3" fmla="*/ 10 h 30"/>
                    <a:gd name="T4" fmla="*/ 7 w 31"/>
                    <a:gd name="T5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6239" name="Group 159"/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46190" name="Line 110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2" name="Line 112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3" name="Line 113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4" name="Line 114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5" name="Line 115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6" name="Line 116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7" name="Line 117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8" name="Line 118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9" name="Line 119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00" name="Line 120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01" name="Line 121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6240" name="Group 160"/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46212" name="Line 132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13" name="Line 133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14" name="Line 134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15" name="Line 135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5" name="Line 145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6" name="Line 146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7" name="Line 147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8" name="Line 148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9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0" name="Line 150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1" name="Line 151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2" name="Line 152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3" name="Line 153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4" name="Line 154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5" name="Line 155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46238" name="Picture 158" descr="earth"/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altLang="sv-SE" noProof="0" smtClean="0"/>
              <a:t>Klicka här för att ändra format</a:t>
            </a:r>
            <a:endParaRPr lang="en-US" altLang="sv-SE" noProof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altLang="sv-SE" noProof="0" smtClean="0"/>
              <a:t>Klicka här för att ändra format på underrubrik i bakgrunden</a:t>
            </a:r>
            <a:endParaRPr lang="en-US" altLang="sv-SE" noProof="0" smtClean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59F0330-BAEC-40E9-AB53-4060070F1753}" type="slidenum">
              <a:rPr lang="en-US" altLang="sv-SE"/>
              <a:pPr/>
              <a:t>‹#›</a:t>
            </a:fld>
            <a:endParaRPr lang="en-US" alt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88D72F-C362-455B-9CF8-AD9E5E4CF439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727040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041680-1316-40D5-A4F7-323570A1721A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29969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84970-3757-45DB-A22B-2B5B8BCB39D2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97650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511D0-9A17-4FB1-8DB4-643F36ECD16D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39965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8F2D5-CFEE-4196-9FDA-99CBCBCCE397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95854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AC94C-E02A-47F6-A944-2BB6270BF57B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94645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A6106-284D-482C-8D58-5FDE124AD7AC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346369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F90B7-DD81-4ACF-9104-8154BA42F883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815579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1A624-8B2C-43D3-A0F0-8DD5DF72C338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217582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6D4AB-A79A-4DEE-9E60-6DCFA9B35A5C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30876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 smtClean="0"/>
              <a:t>Klicka här för att ändra format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 smtClean="0"/>
              <a:t>Klicka här för att ändra format på bakgrundstexten</a:t>
            </a:r>
          </a:p>
          <a:p>
            <a:pPr lvl="1"/>
            <a:r>
              <a:rPr lang="en-US" altLang="sv-SE" smtClean="0"/>
              <a:t>Nivå två</a:t>
            </a:r>
          </a:p>
          <a:p>
            <a:pPr lvl="2"/>
            <a:r>
              <a:rPr lang="en-US" altLang="sv-SE" smtClean="0"/>
              <a:t>Nivå tre</a:t>
            </a:r>
          </a:p>
          <a:p>
            <a:pPr lvl="3"/>
            <a:r>
              <a:rPr lang="en-US" altLang="sv-SE" smtClean="0"/>
              <a:t>Nivå fyra</a:t>
            </a:r>
          </a:p>
          <a:p>
            <a:pPr lvl="4"/>
            <a:r>
              <a:rPr lang="en-US" altLang="sv-SE" smtClean="0"/>
              <a:t>Nivå fem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928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j-lt"/>
              </a:defRPr>
            </a:lvl1pPr>
          </a:lstStyle>
          <a:p>
            <a:endParaRPr lang="en-US" altLang="sv-SE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928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j-lt"/>
              </a:defRPr>
            </a:lvl1pPr>
          </a:lstStyle>
          <a:p>
            <a:endParaRPr lang="en-US" altLang="sv-SE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928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j-lt"/>
              </a:defRPr>
            </a:lvl1pPr>
          </a:lstStyle>
          <a:p>
            <a:fld id="{DE259A81-742C-4ECB-B169-06275AE379EE}" type="slidenum">
              <a:rPr lang="en-US" altLang="sv-SE"/>
              <a:pPr/>
              <a:t>‹#›</a:t>
            </a:fld>
            <a:endParaRPr lang="en-US" altLang="sv-SE"/>
          </a:p>
        </p:txBody>
      </p:sp>
      <p:grpSp>
        <p:nvGrpSpPr>
          <p:cNvPr id="22691" name="Group 163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22690" name="Group 162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22536" name="Freeform 8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>
                  <a:gd name="T0" fmla="*/ 4848 w 4848"/>
                  <a:gd name="T1" fmla="*/ 48 h 432"/>
                  <a:gd name="T2" fmla="*/ 4848 w 4848"/>
                  <a:gd name="T3" fmla="*/ 432 h 432"/>
                  <a:gd name="T4" fmla="*/ 0 w 4848"/>
                  <a:gd name="T5" fmla="*/ 432 h 432"/>
                  <a:gd name="T6" fmla="*/ 0 w 4848"/>
                  <a:gd name="T7" fmla="*/ 0 h 432"/>
                  <a:gd name="T8" fmla="*/ 4848 w 4848"/>
                  <a:gd name="T9" fmla="*/ 0 h 432"/>
                  <a:gd name="T10" fmla="*/ 4848 w 4848"/>
                  <a:gd name="T11" fmla="*/ 48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537" name="Group 9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22538" name="Group 10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22539" name="Freeform 11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>
                      <a:gd name="T0" fmla="*/ 5 w 15"/>
                      <a:gd name="T1" fmla="*/ 11 h 23"/>
                      <a:gd name="T2" fmla="*/ 15 w 15"/>
                      <a:gd name="T3" fmla="*/ 5 h 23"/>
                      <a:gd name="T4" fmla="*/ 13 w 15"/>
                      <a:gd name="T5" fmla="*/ 17 h 23"/>
                      <a:gd name="T6" fmla="*/ 5 w 15"/>
                      <a:gd name="T7" fmla="*/ 1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0" name="Freeform 12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>
                      <a:gd name="T0" fmla="*/ 3 w 20"/>
                      <a:gd name="T1" fmla="*/ 13 h 23"/>
                      <a:gd name="T2" fmla="*/ 11 w 20"/>
                      <a:gd name="T3" fmla="*/ 3 h 23"/>
                      <a:gd name="T4" fmla="*/ 7 w 20"/>
                      <a:gd name="T5" fmla="*/ 19 h 23"/>
                      <a:gd name="T6" fmla="*/ 3 w 20"/>
                      <a:gd name="T7" fmla="*/ 1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1" name="Freeform 13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2" name="Freeform 14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3" name="Freeform 15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4" name="Freeform 16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5" name="Freeform 17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6" name="Freeform 18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7" name="Freeform 19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8" name="Freeform 20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9" name="Freeform 21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0" name="Freeform 22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1" name="Freeform 23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2" name="Freeform 24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3" name="Freeform 25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4" name="Freeform 26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5" name="Freeform 27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>
                      <a:gd name="T0" fmla="*/ 8 w 26"/>
                      <a:gd name="T1" fmla="*/ 14 h 22"/>
                      <a:gd name="T2" fmla="*/ 14 w 26"/>
                      <a:gd name="T3" fmla="*/ 0 h 22"/>
                      <a:gd name="T4" fmla="*/ 14 w 26"/>
                      <a:gd name="T5" fmla="*/ 22 h 22"/>
                      <a:gd name="T6" fmla="*/ 8 w 26"/>
                      <a:gd name="T7" fmla="*/ 1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6" name="Freeform 28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7" name="Freeform 29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8" name="Freeform 30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9" name="Freeform 31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0" name="Freeform 32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1" name="Freeform 33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2" name="Freeform 34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>
                      <a:gd name="T0" fmla="*/ 21 w 471"/>
                      <a:gd name="T1" fmla="*/ 280 h 281"/>
                      <a:gd name="T2" fmla="*/ 24 w 471"/>
                      <a:gd name="T3" fmla="*/ 250 h 281"/>
                      <a:gd name="T4" fmla="*/ 22 w 471"/>
                      <a:gd name="T5" fmla="*/ 245 h 281"/>
                      <a:gd name="T6" fmla="*/ 16 w 471"/>
                      <a:gd name="T7" fmla="*/ 218 h 281"/>
                      <a:gd name="T8" fmla="*/ 4 w 471"/>
                      <a:gd name="T9" fmla="*/ 215 h 281"/>
                      <a:gd name="T10" fmla="*/ 0 w 471"/>
                      <a:gd name="T11" fmla="*/ 191 h 281"/>
                      <a:gd name="T12" fmla="*/ 12 w 471"/>
                      <a:gd name="T13" fmla="*/ 180 h 281"/>
                      <a:gd name="T14" fmla="*/ 6 w 471"/>
                      <a:gd name="T15" fmla="*/ 165 h 281"/>
                      <a:gd name="T16" fmla="*/ 2 w 471"/>
                      <a:gd name="T17" fmla="*/ 160 h 281"/>
                      <a:gd name="T18" fmla="*/ 28 w 471"/>
                      <a:gd name="T19" fmla="*/ 120 h 281"/>
                      <a:gd name="T20" fmla="*/ 44 w 471"/>
                      <a:gd name="T21" fmla="*/ 96 h 281"/>
                      <a:gd name="T22" fmla="*/ 42 w 471"/>
                      <a:gd name="T23" fmla="*/ 70 h 281"/>
                      <a:gd name="T24" fmla="*/ 24 w 471"/>
                      <a:gd name="T25" fmla="*/ 43 h 281"/>
                      <a:gd name="T26" fmla="*/ 20 w 471"/>
                      <a:gd name="T27" fmla="*/ 32 h 281"/>
                      <a:gd name="T28" fmla="*/ 26 w 471"/>
                      <a:gd name="T29" fmla="*/ 36 h 281"/>
                      <a:gd name="T30" fmla="*/ 48 w 471"/>
                      <a:gd name="T31" fmla="*/ 35 h 281"/>
                      <a:gd name="T32" fmla="*/ 64 w 471"/>
                      <a:gd name="T33" fmla="*/ 11 h 281"/>
                      <a:gd name="T34" fmla="*/ 82 w 471"/>
                      <a:gd name="T35" fmla="*/ 0 h 281"/>
                      <a:gd name="T36" fmla="*/ 88 w 471"/>
                      <a:gd name="T37" fmla="*/ 2 h 281"/>
                      <a:gd name="T38" fmla="*/ 92 w 471"/>
                      <a:gd name="T39" fmla="*/ 9 h 281"/>
                      <a:gd name="T40" fmla="*/ 98 w 471"/>
                      <a:gd name="T41" fmla="*/ 5 h 281"/>
                      <a:gd name="T42" fmla="*/ 110 w 471"/>
                      <a:gd name="T43" fmla="*/ 8 h 281"/>
                      <a:gd name="T44" fmla="*/ 116 w 471"/>
                      <a:gd name="T45" fmla="*/ 9 h 281"/>
                      <a:gd name="T46" fmla="*/ 141 w 471"/>
                      <a:gd name="T47" fmla="*/ 14 h 281"/>
                      <a:gd name="T48" fmla="*/ 155 w 471"/>
                      <a:gd name="T49" fmla="*/ 24 h 281"/>
                      <a:gd name="T50" fmla="*/ 167 w 471"/>
                      <a:gd name="T51" fmla="*/ 17 h 281"/>
                      <a:gd name="T52" fmla="*/ 173 w 471"/>
                      <a:gd name="T53" fmla="*/ 14 h 281"/>
                      <a:gd name="T54" fmla="*/ 195 w 471"/>
                      <a:gd name="T55" fmla="*/ 14 h 281"/>
                      <a:gd name="T56" fmla="*/ 211 w 471"/>
                      <a:gd name="T57" fmla="*/ 32 h 281"/>
                      <a:gd name="T58" fmla="*/ 231 w 471"/>
                      <a:gd name="T59" fmla="*/ 59 h 281"/>
                      <a:gd name="T60" fmla="*/ 245 w 471"/>
                      <a:gd name="T61" fmla="*/ 70 h 281"/>
                      <a:gd name="T62" fmla="*/ 257 w 471"/>
                      <a:gd name="T63" fmla="*/ 68 h 281"/>
                      <a:gd name="T64" fmla="*/ 270 w 471"/>
                      <a:gd name="T65" fmla="*/ 65 h 281"/>
                      <a:gd name="T66" fmla="*/ 290 w 471"/>
                      <a:gd name="T67" fmla="*/ 71 h 281"/>
                      <a:gd name="T68" fmla="*/ 300 w 471"/>
                      <a:gd name="T69" fmla="*/ 81 h 281"/>
                      <a:gd name="T70" fmla="*/ 308 w 471"/>
                      <a:gd name="T71" fmla="*/ 90 h 281"/>
                      <a:gd name="T72" fmla="*/ 318 w 471"/>
                      <a:gd name="T73" fmla="*/ 111 h 281"/>
                      <a:gd name="T74" fmla="*/ 322 w 471"/>
                      <a:gd name="T75" fmla="*/ 120 h 281"/>
                      <a:gd name="T76" fmla="*/ 324 w 471"/>
                      <a:gd name="T77" fmla="*/ 125 h 281"/>
                      <a:gd name="T78" fmla="*/ 310 w 471"/>
                      <a:gd name="T79" fmla="*/ 142 h 281"/>
                      <a:gd name="T80" fmla="*/ 322 w 471"/>
                      <a:gd name="T81" fmla="*/ 141 h 281"/>
                      <a:gd name="T82" fmla="*/ 342 w 471"/>
                      <a:gd name="T83" fmla="*/ 155 h 281"/>
                      <a:gd name="T84" fmla="*/ 364 w 471"/>
                      <a:gd name="T85" fmla="*/ 157 h 281"/>
                      <a:gd name="T86" fmla="*/ 380 w 471"/>
                      <a:gd name="T87" fmla="*/ 168 h 281"/>
                      <a:gd name="T88" fmla="*/ 382 w 471"/>
                      <a:gd name="T89" fmla="*/ 172 h 281"/>
                      <a:gd name="T90" fmla="*/ 382 w 471"/>
                      <a:gd name="T91" fmla="*/ 176 h 281"/>
                      <a:gd name="T92" fmla="*/ 394 w 471"/>
                      <a:gd name="T93" fmla="*/ 172 h 281"/>
                      <a:gd name="T94" fmla="*/ 400 w 471"/>
                      <a:gd name="T95" fmla="*/ 171 h 281"/>
                      <a:gd name="T96" fmla="*/ 439 w 471"/>
                      <a:gd name="T97" fmla="*/ 185 h 281"/>
                      <a:gd name="T98" fmla="*/ 447 w 471"/>
                      <a:gd name="T99" fmla="*/ 199 h 281"/>
                      <a:gd name="T100" fmla="*/ 465 w 471"/>
                      <a:gd name="T101" fmla="*/ 201 h 281"/>
                      <a:gd name="T102" fmla="*/ 471 w 471"/>
                      <a:gd name="T103" fmla="*/ 215 h 281"/>
                      <a:gd name="T104" fmla="*/ 451 w 471"/>
                      <a:gd name="T105" fmla="*/ 258 h 281"/>
                      <a:gd name="T106" fmla="*/ 435 w 471"/>
                      <a:gd name="T107" fmla="*/ 281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3" name="Freeform 35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>
                      <a:gd name="T0" fmla="*/ 406 w 984"/>
                      <a:gd name="T1" fmla="*/ 6 h 844"/>
                      <a:gd name="T2" fmla="*/ 502 w 984"/>
                      <a:gd name="T3" fmla="*/ 34 h 844"/>
                      <a:gd name="T4" fmla="*/ 550 w 984"/>
                      <a:gd name="T5" fmla="*/ 38 h 844"/>
                      <a:gd name="T6" fmla="*/ 578 w 984"/>
                      <a:gd name="T7" fmla="*/ 130 h 844"/>
                      <a:gd name="T8" fmla="*/ 586 w 984"/>
                      <a:gd name="T9" fmla="*/ 90 h 844"/>
                      <a:gd name="T10" fmla="*/ 606 w 984"/>
                      <a:gd name="T11" fmla="*/ 70 h 844"/>
                      <a:gd name="T12" fmla="*/ 642 w 984"/>
                      <a:gd name="T13" fmla="*/ 126 h 844"/>
                      <a:gd name="T14" fmla="*/ 682 w 984"/>
                      <a:gd name="T15" fmla="*/ 98 h 844"/>
                      <a:gd name="T16" fmla="*/ 706 w 984"/>
                      <a:gd name="T17" fmla="*/ 86 h 844"/>
                      <a:gd name="T18" fmla="*/ 762 w 984"/>
                      <a:gd name="T19" fmla="*/ 2 h 844"/>
                      <a:gd name="T20" fmla="*/ 798 w 984"/>
                      <a:gd name="T21" fmla="*/ 70 h 844"/>
                      <a:gd name="T22" fmla="*/ 798 w 984"/>
                      <a:gd name="T23" fmla="*/ 130 h 844"/>
                      <a:gd name="T24" fmla="*/ 790 w 984"/>
                      <a:gd name="T25" fmla="*/ 158 h 844"/>
                      <a:gd name="T26" fmla="*/ 766 w 984"/>
                      <a:gd name="T27" fmla="*/ 162 h 844"/>
                      <a:gd name="T28" fmla="*/ 762 w 984"/>
                      <a:gd name="T29" fmla="*/ 186 h 844"/>
                      <a:gd name="T30" fmla="*/ 802 w 984"/>
                      <a:gd name="T31" fmla="*/ 226 h 844"/>
                      <a:gd name="T32" fmla="*/ 786 w 984"/>
                      <a:gd name="T33" fmla="*/ 322 h 844"/>
                      <a:gd name="T34" fmla="*/ 830 w 984"/>
                      <a:gd name="T35" fmla="*/ 414 h 844"/>
                      <a:gd name="T36" fmla="*/ 854 w 984"/>
                      <a:gd name="T37" fmla="*/ 450 h 844"/>
                      <a:gd name="T38" fmla="*/ 830 w 984"/>
                      <a:gd name="T39" fmla="*/ 450 h 844"/>
                      <a:gd name="T40" fmla="*/ 746 w 984"/>
                      <a:gd name="T41" fmla="*/ 378 h 844"/>
                      <a:gd name="T42" fmla="*/ 678 w 984"/>
                      <a:gd name="T43" fmla="*/ 402 h 844"/>
                      <a:gd name="T44" fmla="*/ 590 w 984"/>
                      <a:gd name="T45" fmla="*/ 442 h 844"/>
                      <a:gd name="T46" fmla="*/ 642 w 984"/>
                      <a:gd name="T47" fmla="*/ 578 h 844"/>
                      <a:gd name="T48" fmla="*/ 710 w 984"/>
                      <a:gd name="T49" fmla="*/ 610 h 844"/>
                      <a:gd name="T50" fmla="*/ 738 w 984"/>
                      <a:gd name="T51" fmla="*/ 550 h 844"/>
                      <a:gd name="T52" fmla="*/ 774 w 984"/>
                      <a:gd name="T53" fmla="*/ 570 h 844"/>
                      <a:gd name="T54" fmla="*/ 766 w 984"/>
                      <a:gd name="T55" fmla="*/ 630 h 844"/>
                      <a:gd name="T56" fmla="*/ 802 w 984"/>
                      <a:gd name="T57" fmla="*/ 670 h 844"/>
                      <a:gd name="T58" fmla="*/ 838 w 984"/>
                      <a:gd name="T59" fmla="*/ 658 h 844"/>
                      <a:gd name="T60" fmla="*/ 922 w 984"/>
                      <a:gd name="T61" fmla="*/ 806 h 844"/>
                      <a:gd name="T62" fmla="*/ 942 w 984"/>
                      <a:gd name="T63" fmla="*/ 826 h 844"/>
                      <a:gd name="T64" fmla="*/ 874 w 984"/>
                      <a:gd name="T65" fmla="*/ 810 h 844"/>
                      <a:gd name="T66" fmla="*/ 830 w 984"/>
                      <a:gd name="T67" fmla="*/ 758 h 844"/>
                      <a:gd name="T68" fmla="*/ 778 w 984"/>
                      <a:gd name="T69" fmla="*/ 710 h 844"/>
                      <a:gd name="T70" fmla="*/ 702 w 984"/>
                      <a:gd name="T71" fmla="*/ 662 h 844"/>
                      <a:gd name="T72" fmla="*/ 614 w 984"/>
                      <a:gd name="T73" fmla="*/ 646 h 844"/>
                      <a:gd name="T74" fmla="*/ 506 w 984"/>
                      <a:gd name="T75" fmla="*/ 594 h 844"/>
                      <a:gd name="T76" fmla="*/ 462 w 984"/>
                      <a:gd name="T77" fmla="*/ 506 h 844"/>
                      <a:gd name="T78" fmla="*/ 430 w 984"/>
                      <a:gd name="T79" fmla="*/ 462 h 844"/>
                      <a:gd name="T80" fmla="*/ 382 w 984"/>
                      <a:gd name="T81" fmla="*/ 430 h 844"/>
                      <a:gd name="T82" fmla="*/ 342 w 984"/>
                      <a:gd name="T83" fmla="*/ 370 h 844"/>
                      <a:gd name="T84" fmla="*/ 354 w 984"/>
                      <a:gd name="T85" fmla="*/ 414 h 844"/>
                      <a:gd name="T86" fmla="*/ 418 w 984"/>
                      <a:gd name="T87" fmla="*/ 494 h 844"/>
                      <a:gd name="T88" fmla="*/ 422 w 984"/>
                      <a:gd name="T89" fmla="*/ 526 h 844"/>
                      <a:gd name="T90" fmla="*/ 394 w 984"/>
                      <a:gd name="T91" fmla="*/ 498 h 844"/>
                      <a:gd name="T92" fmla="*/ 354 w 984"/>
                      <a:gd name="T93" fmla="*/ 466 h 844"/>
                      <a:gd name="T94" fmla="*/ 314 w 984"/>
                      <a:gd name="T95" fmla="*/ 402 h 844"/>
                      <a:gd name="T96" fmla="*/ 266 w 984"/>
                      <a:gd name="T97" fmla="*/ 346 h 844"/>
                      <a:gd name="T98" fmla="*/ 210 w 984"/>
                      <a:gd name="T99" fmla="*/ 314 h 844"/>
                      <a:gd name="T100" fmla="*/ 154 w 984"/>
                      <a:gd name="T101" fmla="*/ 238 h 844"/>
                      <a:gd name="T102" fmla="*/ 66 w 984"/>
                      <a:gd name="T103" fmla="*/ 66 h 844"/>
                      <a:gd name="T104" fmla="*/ 34 w 984"/>
                      <a:gd name="T105" fmla="*/ 38 h 844"/>
                      <a:gd name="T106" fmla="*/ 46 w 984"/>
                      <a:gd name="T107" fmla="*/ 22 h 844"/>
                      <a:gd name="T108" fmla="*/ 102 w 984"/>
                      <a:gd name="T109" fmla="*/ 70 h 8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4" name="Freeform 36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>
                      <a:gd name="T0" fmla="*/ 6 w 36"/>
                      <a:gd name="T1" fmla="*/ 28 h 48"/>
                      <a:gd name="T2" fmla="*/ 10 w 36"/>
                      <a:gd name="T3" fmla="*/ 48 h 48"/>
                      <a:gd name="T4" fmla="*/ 6 w 36"/>
                      <a:gd name="T5" fmla="*/ 2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5" name="Freeform 37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>
                      <a:gd name="T0" fmla="*/ 0 w 36"/>
                      <a:gd name="T1" fmla="*/ 5 h 37"/>
                      <a:gd name="T2" fmla="*/ 12 w 36"/>
                      <a:gd name="T3" fmla="*/ 1 h 37"/>
                      <a:gd name="T4" fmla="*/ 36 w 36"/>
                      <a:gd name="T5" fmla="*/ 17 h 37"/>
                      <a:gd name="T6" fmla="*/ 8 w 36"/>
                      <a:gd name="T7" fmla="*/ 17 h 37"/>
                      <a:gd name="T8" fmla="*/ 0 w 36"/>
                      <a:gd name="T9" fmla="*/ 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6" name="Freeform 38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>
                      <a:gd name="T0" fmla="*/ 0 w 170"/>
                      <a:gd name="T1" fmla="*/ 49 h 96"/>
                      <a:gd name="T2" fmla="*/ 28 w 170"/>
                      <a:gd name="T3" fmla="*/ 25 h 96"/>
                      <a:gd name="T4" fmla="*/ 56 w 170"/>
                      <a:gd name="T5" fmla="*/ 21 h 96"/>
                      <a:gd name="T6" fmla="*/ 80 w 170"/>
                      <a:gd name="T7" fmla="*/ 9 h 96"/>
                      <a:gd name="T8" fmla="*/ 64 w 170"/>
                      <a:gd name="T9" fmla="*/ 25 h 96"/>
                      <a:gd name="T10" fmla="*/ 124 w 170"/>
                      <a:gd name="T11" fmla="*/ 49 h 96"/>
                      <a:gd name="T12" fmla="*/ 160 w 170"/>
                      <a:gd name="T13" fmla="*/ 65 h 96"/>
                      <a:gd name="T14" fmla="*/ 116 w 170"/>
                      <a:gd name="T15" fmla="*/ 77 h 96"/>
                      <a:gd name="T16" fmla="*/ 88 w 170"/>
                      <a:gd name="T17" fmla="*/ 57 h 96"/>
                      <a:gd name="T18" fmla="*/ 76 w 170"/>
                      <a:gd name="T19" fmla="*/ 53 h 96"/>
                      <a:gd name="T20" fmla="*/ 24 w 170"/>
                      <a:gd name="T21" fmla="*/ 41 h 96"/>
                      <a:gd name="T22" fmla="*/ 0 w 170"/>
                      <a:gd name="T23" fmla="*/ 49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7" name="Freeform 39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>
                      <a:gd name="T0" fmla="*/ 0 w 138"/>
                      <a:gd name="T1" fmla="*/ 0 h 44"/>
                      <a:gd name="T2" fmla="*/ 52 w 138"/>
                      <a:gd name="T3" fmla="*/ 4 h 44"/>
                      <a:gd name="T4" fmla="*/ 88 w 138"/>
                      <a:gd name="T5" fmla="*/ 24 h 44"/>
                      <a:gd name="T6" fmla="*/ 112 w 138"/>
                      <a:gd name="T7" fmla="*/ 20 h 44"/>
                      <a:gd name="T8" fmla="*/ 108 w 138"/>
                      <a:gd name="T9" fmla="*/ 44 h 44"/>
                      <a:gd name="T10" fmla="*/ 64 w 138"/>
                      <a:gd name="T11" fmla="*/ 40 h 44"/>
                      <a:gd name="T12" fmla="*/ 0 w 138"/>
                      <a:gd name="T13" fmla="*/ 36 h 44"/>
                      <a:gd name="T14" fmla="*/ 28 w 138"/>
                      <a:gd name="T15" fmla="*/ 20 h 44"/>
                      <a:gd name="T16" fmla="*/ 0 w 138"/>
                      <a:gd name="T17" fmla="*/ 0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8" name="Freeform 40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>
                      <a:gd name="T0" fmla="*/ 17 w 57"/>
                      <a:gd name="T1" fmla="*/ 25 h 42"/>
                      <a:gd name="T2" fmla="*/ 37 w 57"/>
                      <a:gd name="T3" fmla="*/ 13 h 42"/>
                      <a:gd name="T4" fmla="*/ 17 w 57"/>
                      <a:gd name="T5" fmla="*/ 25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9" name="Freeform 41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>
                      <a:gd name="T0" fmla="*/ 19 w 39"/>
                      <a:gd name="T1" fmla="*/ 32 h 52"/>
                      <a:gd name="T2" fmla="*/ 19 w 39"/>
                      <a:gd name="T3" fmla="*/ 0 h 52"/>
                      <a:gd name="T4" fmla="*/ 19 w 39"/>
                      <a:gd name="T5" fmla="*/ 3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0" name="Freeform 42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>
                      <a:gd name="T0" fmla="*/ 4 w 44"/>
                      <a:gd name="T1" fmla="*/ 9 h 80"/>
                      <a:gd name="T2" fmla="*/ 20 w 44"/>
                      <a:gd name="T3" fmla="*/ 33 h 80"/>
                      <a:gd name="T4" fmla="*/ 24 w 44"/>
                      <a:gd name="T5" fmla="*/ 49 h 80"/>
                      <a:gd name="T6" fmla="*/ 36 w 44"/>
                      <a:gd name="T7" fmla="*/ 53 h 80"/>
                      <a:gd name="T8" fmla="*/ 24 w 44"/>
                      <a:gd name="T9" fmla="*/ 73 h 80"/>
                      <a:gd name="T10" fmla="*/ 0 w 44"/>
                      <a:gd name="T11" fmla="*/ 21 h 80"/>
                      <a:gd name="T12" fmla="*/ 4 w 44"/>
                      <a:gd name="T13" fmla="*/ 9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1" name="Freeform 43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>
                      <a:gd name="T0" fmla="*/ 220 w 323"/>
                      <a:gd name="T1" fmla="*/ 1 h 64"/>
                      <a:gd name="T2" fmla="*/ 231 w 323"/>
                      <a:gd name="T3" fmla="*/ 8 h 64"/>
                      <a:gd name="T4" fmla="*/ 235 w 323"/>
                      <a:gd name="T5" fmla="*/ 0 h 64"/>
                      <a:gd name="T6" fmla="*/ 265 w 323"/>
                      <a:gd name="T7" fmla="*/ 0 h 64"/>
                      <a:gd name="T8" fmla="*/ 287 w 323"/>
                      <a:gd name="T9" fmla="*/ 17 h 64"/>
                      <a:gd name="T10" fmla="*/ 319 w 323"/>
                      <a:gd name="T11" fmla="*/ 10 h 64"/>
                      <a:gd name="T12" fmla="*/ 314 w 323"/>
                      <a:gd name="T13" fmla="*/ 29 h 64"/>
                      <a:gd name="T14" fmla="*/ 298 w 323"/>
                      <a:gd name="T15" fmla="*/ 46 h 64"/>
                      <a:gd name="T16" fmla="*/ 295 w 323"/>
                      <a:gd name="T17" fmla="*/ 29 h 64"/>
                      <a:gd name="T18" fmla="*/ 287 w 323"/>
                      <a:gd name="T19" fmla="*/ 31 h 64"/>
                      <a:gd name="T20" fmla="*/ 279 w 323"/>
                      <a:gd name="T21" fmla="*/ 29 h 64"/>
                      <a:gd name="T22" fmla="*/ 263 w 323"/>
                      <a:gd name="T23" fmla="*/ 21 h 64"/>
                      <a:gd name="T24" fmla="*/ 228 w 323"/>
                      <a:gd name="T25" fmla="*/ 38 h 64"/>
                      <a:gd name="T26" fmla="*/ 201 w 323"/>
                      <a:gd name="T27" fmla="*/ 44 h 64"/>
                      <a:gd name="T28" fmla="*/ 212 w 323"/>
                      <a:gd name="T29" fmla="*/ 57 h 64"/>
                      <a:gd name="T30" fmla="*/ 188 w 323"/>
                      <a:gd name="T31" fmla="*/ 63 h 64"/>
                      <a:gd name="T32" fmla="*/ 169 w 323"/>
                      <a:gd name="T33" fmla="*/ 61 h 64"/>
                      <a:gd name="T34" fmla="*/ 177 w 323"/>
                      <a:gd name="T35" fmla="*/ 57 h 64"/>
                      <a:gd name="T36" fmla="*/ 171 w 323"/>
                      <a:gd name="T37" fmla="*/ 40 h 64"/>
                      <a:gd name="T38" fmla="*/ 169 w 323"/>
                      <a:gd name="T39" fmla="*/ 31 h 64"/>
                      <a:gd name="T40" fmla="*/ 158 w 323"/>
                      <a:gd name="T41" fmla="*/ 23 h 64"/>
                      <a:gd name="T42" fmla="*/ 142 w 323"/>
                      <a:gd name="T43" fmla="*/ 27 h 64"/>
                      <a:gd name="T44" fmla="*/ 134 w 323"/>
                      <a:gd name="T45" fmla="*/ 27 h 64"/>
                      <a:gd name="T46" fmla="*/ 123 w 323"/>
                      <a:gd name="T47" fmla="*/ 25 h 64"/>
                      <a:gd name="T48" fmla="*/ 83 w 323"/>
                      <a:gd name="T49" fmla="*/ 2 h 64"/>
                      <a:gd name="T50" fmla="*/ 59 w 323"/>
                      <a:gd name="T51" fmla="*/ 14 h 64"/>
                      <a:gd name="T52" fmla="*/ 1 w 323"/>
                      <a:gd name="T53" fmla="*/ 0 h 64"/>
                      <a:gd name="T54" fmla="*/ 220 w 323"/>
                      <a:gd name="T55" fmla="*/ 1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2" name="Freeform 44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>
                      <a:gd name="T0" fmla="*/ 105 w 300"/>
                      <a:gd name="T1" fmla="*/ 31 h 31"/>
                      <a:gd name="T2" fmla="*/ 30 w 300"/>
                      <a:gd name="T3" fmla="*/ 1 h 31"/>
                      <a:gd name="T4" fmla="*/ 285 w 300"/>
                      <a:gd name="T5" fmla="*/ 0 h 31"/>
                      <a:gd name="T6" fmla="*/ 296 w 300"/>
                      <a:gd name="T7" fmla="*/ 14 h 31"/>
                      <a:gd name="T8" fmla="*/ 264 w 300"/>
                      <a:gd name="T9" fmla="*/ 16 h 31"/>
                      <a:gd name="T10" fmla="*/ 105 w 300"/>
                      <a:gd name="T11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3" name="Freeform 45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4" name="Freeform 46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>
                      <a:gd name="T0" fmla="*/ 73 w 436"/>
                      <a:gd name="T1" fmla="*/ 1 h 152"/>
                      <a:gd name="T2" fmla="*/ 436 w 436"/>
                      <a:gd name="T3" fmla="*/ 0 h 152"/>
                      <a:gd name="T4" fmla="*/ 416 w 436"/>
                      <a:gd name="T5" fmla="*/ 54 h 152"/>
                      <a:gd name="T6" fmla="*/ 397 w 436"/>
                      <a:gd name="T7" fmla="*/ 68 h 152"/>
                      <a:gd name="T8" fmla="*/ 392 w 436"/>
                      <a:gd name="T9" fmla="*/ 70 h 152"/>
                      <a:gd name="T10" fmla="*/ 375 w 436"/>
                      <a:gd name="T11" fmla="*/ 73 h 152"/>
                      <a:gd name="T12" fmla="*/ 361 w 436"/>
                      <a:gd name="T13" fmla="*/ 88 h 152"/>
                      <a:gd name="T14" fmla="*/ 362 w 436"/>
                      <a:gd name="T15" fmla="*/ 99 h 152"/>
                      <a:gd name="T16" fmla="*/ 364 w 436"/>
                      <a:gd name="T17" fmla="*/ 107 h 152"/>
                      <a:gd name="T18" fmla="*/ 366 w 436"/>
                      <a:gd name="T19" fmla="*/ 113 h 152"/>
                      <a:gd name="T20" fmla="*/ 362 w 436"/>
                      <a:gd name="T21" fmla="*/ 122 h 152"/>
                      <a:gd name="T22" fmla="*/ 351 w 436"/>
                      <a:gd name="T23" fmla="*/ 120 h 152"/>
                      <a:gd name="T24" fmla="*/ 342 w 436"/>
                      <a:gd name="T25" fmla="*/ 129 h 152"/>
                      <a:gd name="T26" fmla="*/ 347 w 436"/>
                      <a:gd name="T27" fmla="*/ 105 h 152"/>
                      <a:gd name="T28" fmla="*/ 338 w 436"/>
                      <a:gd name="T29" fmla="*/ 100 h 152"/>
                      <a:gd name="T30" fmla="*/ 344 w 436"/>
                      <a:gd name="T31" fmla="*/ 93 h 152"/>
                      <a:gd name="T32" fmla="*/ 342 w 436"/>
                      <a:gd name="T33" fmla="*/ 89 h 152"/>
                      <a:gd name="T34" fmla="*/ 320 w 436"/>
                      <a:gd name="T35" fmla="*/ 94 h 152"/>
                      <a:gd name="T36" fmla="*/ 317 w 436"/>
                      <a:gd name="T37" fmla="*/ 85 h 152"/>
                      <a:gd name="T38" fmla="*/ 297 w 436"/>
                      <a:gd name="T39" fmla="*/ 94 h 152"/>
                      <a:gd name="T40" fmla="*/ 320 w 436"/>
                      <a:gd name="T41" fmla="*/ 103 h 152"/>
                      <a:gd name="T42" fmla="*/ 305 w 436"/>
                      <a:gd name="T43" fmla="*/ 117 h 152"/>
                      <a:gd name="T44" fmla="*/ 311 w 436"/>
                      <a:gd name="T45" fmla="*/ 126 h 152"/>
                      <a:gd name="T46" fmla="*/ 315 w 436"/>
                      <a:gd name="T47" fmla="*/ 138 h 152"/>
                      <a:gd name="T48" fmla="*/ 309 w 436"/>
                      <a:gd name="T49" fmla="*/ 139 h 152"/>
                      <a:gd name="T50" fmla="*/ 314 w 436"/>
                      <a:gd name="T51" fmla="*/ 144 h 152"/>
                      <a:gd name="T52" fmla="*/ 307 w 436"/>
                      <a:gd name="T53" fmla="*/ 152 h 152"/>
                      <a:gd name="T54" fmla="*/ 0 w 436"/>
                      <a:gd name="T55" fmla="*/ 149 h 152"/>
                      <a:gd name="T56" fmla="*/ 73 w 436"/>
                      <a:gd name="T57" fmla="*/ 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5" name="Freeform 47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6" name="Freeform 48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7" name="Freeform 49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8" name="Freeform 50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9" name="Freeform 51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0" name="Freeform 52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1" name="Freeform 53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2" name="Freeform 54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3" name="Freeform 55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4" name="Freeform 56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5" name="Freeform 57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6" name="Freeform 58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7" name="Freeform 59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8" name="Freeform 60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9" name="Freeform 61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0" name="Freeform 62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1" name="Freeform 63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2" name="Freeform 64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3" name="Freeform 65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4" name="Freeform 66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595" name="Group 67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22596" name="Freeform 68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7" name="Freeform 69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8" name="Freeform 70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9" name="Freeform 71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0" name="Freeform 72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1" name="Freeform 73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2" name="Freeform 74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3" name="Freeform 75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4" name="Freeform 76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5" name="Freeform 77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6" name="Freeform 78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7" name="Freeform 79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8" name="Freeform 80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9" name="Freeform 81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0" name="Freeform 82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1" name="Freeform 83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2" name="Freeform 84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3" name="Freeform 85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4" name="Freeform 86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5" name="Freeform 87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6" name="Freeform 88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7" name="Freeform 89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>
                      <a:gd name="T0" fmla="*/ 73 w 438"/>
                      <a:gd name="T1" fmla="*/ 1 h 152"/>
                      <a:gd name="T2" fmla="*/ 438 w 438"/>
                      <a:gd name="T3" fmla="*/ 0 h 152"/>
                      <a:gd name="T4" fmla="*/ 416 w 438"/>
                      <a:gd name="T5" fmla="*/ 54 h 152"/>
                      <a:gd name="T6" fmla="*/ 397 w 438"/>
                      <a:gd name="T7" fmla="*/ 68 h 152"/>
                      <a:gd name="T8" fmla="*/ 392 w 438"/>
                      <a:gd name="T9" fmla="*/ 70 h 152"/>
                      <a:gd name="T10" fmla="*/ 375 w 438"/>
                      <a:gd name="T11" fmla="*/ 73 h 152"/>
                      <a:gd name="T12" fmla="*/ 361 w 438"/>
                      <a:gd name="T13" fmla="*/ 88 h 152"/>
                      <a:gd name="T14" fmla="*/ 362 w 438"/>
                      <a:gd name="T15" fmla="*/ 99 h 152"/>
                      <a:gd name="T16" fmla="*/ 364 w 438"/>
                      <a:gd name="T17" fmla="*/ 107 h 152"/>
                      <a:gd name="T18" fmla="*/ 366 w 438"/>
                      <a:gd name="T19" fmla="*/ 113 h 152"/>
                      <a:gd name="T20" fmla="*/ 362 w 438"/>
                      <a:gd name="T21" fmla="*/ 122 h 152"/>
                      <a:gd name="T22" fmla="*/ 351 w 438"/>
                      <a:gd name="T23" fmla="*/ 120 h 152"/>
                      <a:gd name="T24" fmla="*/ 342 w 438"/>
                      <a:gd name="T25" fmla="*/ 129 h 152"/>
                      <a:gd name="T26" fmla="*/ 347 w 438"/>
                      <a:gd name="T27" fmla="*/ 105 h 152"/>
                      <a:gd name="T28" fmla="*/ 338 w 438"/>
                      <a:gd name="T29" fmla="*/ 100 h 152"/>
                      <a:gd name="T30" fmla="*/ 344 w 438"/>
                      <a:gd name="T31" fmla="*/ 93 h 152"/>
                      <a:gd name="T32" fmla="*/ 342 w 438"/>
                      <a:gd name="T33" fmla="*/ 89 h 152"/>
                      <a:gd name="T34" fmla="*/ 320 w 438"/>
                      <a:gd name="T35" fmla="*/ 94 h 152"/>
                      <a:gd name="T36" fmla="*/ 317 w 438"/>
                      <a:gd name="T37" fmla="*/ 85 h 152"/>
                      <a:gd name="T38" fmla="*/ 297 w 438"/>
                      <a:gd name="T39" fmla="*/ 94 h 152"/>
                      <a:gd name="T40" fmla="*/ 320 w 438"/>
                      <a:gd name="T41" fmla="*/ 103 h 152"/>
                      <a:gd name="T42" fmla="*/ 305 w 438"/>
                      <a:gd name="T43" fmla="*/ 117 h 152"/>
                      <a:gd name="T44" fmla="*/ 311 w 438"/>
                      <a:gd name="T45" fmla="*/ 126 h 152"/>
                      <a:gd name="T46" fmla="*/ 315 w 438"/>
                      <a:gd name="T47" fmla="*/ 138 h 152"/>
                      <a:gd name="T48" fmla="*/ 309 w 438"/>
                      <a:gd name="T49" fmla="*/ 139 h 152"/>
                      <a:gd name="T50" fmla="*/ 314 w 438"/>
                      <a:gd name="T51" fmla="*/ 144 h 152"/>
                      <a:gd name="T52" fmla="*/ 307 w 438"/>
                      <a:gd name="T53" fmla="*/ 152 h 152"/>
                      <a:gd name="T54" fmla="*/ 0 w 438"/>
                      <a:gd name="T55" fmla="*/ 149 h 152"/>
                      <a:gd name="T56" fmla="*/ 73 w 438"/>
                      <a:gd name="T57" fmla="*/ 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8" name="Freeform 90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9" name="Freeform 91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0" name="Freeform 92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1" name="Freeform 93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2" name="Freeform 94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3" name="Freeform 95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4" name="Freeform 96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5" name="Freeform 97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6" name="Freeform 98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7" name="Freeform 99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8" name="Freeform 100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9" name="Freeform 101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0" name="Freeform 102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1" name="Freeform 103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2" name="Freeform 104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3" name="Freeform 105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4" name="Freeform 106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5" name="Freeform 107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6" name="Freeform 108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7" name="Freeform 109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638" name="Group 110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22639" name="Line 111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0" name="Line 112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1" name="Line 113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2" name="Line 114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3" name="Line 115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4" name="Line 116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5" name="Line 117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6" name="Line 118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7" name="Line 119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8" name="Line 120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9" name="Line 121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0" name="Line 122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1" name="Line 123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2" name="Line 124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3" name="Line 125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4" name="Line 126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5" name="Line 127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6" name="Line 128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7" name="Line 129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8" name="Line 130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9" name="Line 131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660" name="Group 132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22661" name="Line 133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2" name="Line 134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3" name="Line 135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4" name="Line 136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5" name="Line 137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6" name="Line 138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7" name="Line 139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8" name="Line 140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9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0" name="Line 142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1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2" name="Line 144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3" name="Line 145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4" name="Line 146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5" name="Line 147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6" name="Line 148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7" name="Line 149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8" name="Line 150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9" name="Line 151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0" name="Line 152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1" name="Line 153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2" name="Line 154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3" name="Line 155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4" name="Line 156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5" name="Line 157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22689" name="Picture 161" descr="earth"/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Religion in Late Modern Society: Welfare and Media  </a:t>
            </a:r>
            <a:r>
              <a:rPr lang="sv-SE" dirty="0"/>
              <a:t/>
            </a:r>
            <a:br>
              <a:rPr lang="sv-SE" dirty="0"/>
            </a:b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4077072"/>
            <a:ext cx="6934200" cy="158417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“Religion and welfare and the role of civil society in Sweden” 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2000" dirty="0" smtClean="0"/>
              <a:t>Uppsala University 160203, </a:t>
            </a:r>
          </a:p>
          <a:p>
            <a:r>
              <a:rPr lang="en-US" sz="2000" dirty="0" smtClean="0"/>
              <a:t>Johan Gärde, Associate Professor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4703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mtClean="0"/>
              <a:t>No words…</a:t>
            </a:r>
          </a:p>
        </p:txBody>
      </p:sp>
      <p:pic>
        <p:nvPicPr>
          <p:cNvPr id="4099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4163" y="2971800"/>
            <a:ext cx="4640262" cy="2897188"/>
          </a:xfrm>
        </p:spPr>
      </p:pic>
    </p:spTree>
    <p:extLst>
      <p:ext uri="{BB962C8B-B14F-4D97-AF65-F5344CB8AC3E}">
        <p14:creationId xmlns:p14="http://schemas.microsoft.com/office/powerpoint/2010/main" val="26324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and Vision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purpose of civil society, welfare and religion?</a:t>
            </a:r>
          </a:p>
          <a:p>
            <a:r>
              <a:rPr lang="en-US" dirty="0" smtClean="0"/>
              <a:t>In the “late modern society?”</a:t>
            </a:r>
          </a:p>
          <a:p>
            <a:r>
              <a:rPr lang="en-US" dirty="0" smtClean="0"/>
              <a:t>Why? How? What? When?</a:t>
            </a:r>
          </a:p>
          <a:p>
            <a:r>
              <a:rPr lang="en-US" dirty="0" smtClean="0"/>
              <a:t>When do we engage?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2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</a:t>
            </a:r>
            <a:r>
              <a:rPr lang="en-US" dirty="0"/>
              <a:t>is the outcome of civil society?</a:t>
            </a:r>
          </a:p>
        </p:txBody>
      </p:sp>
    </p:spTree>
    <p:extLst>
      <p:ext uri="{BB962C8B-B14F-4D97-AF65-F5344CB8AC3E}">
        <p14:creationId xmlns:p14="http://schemas.microsoft.com/office/powerpoint/2010/main" val="162294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My background</a:t>
            </a:r>
          </a:p>
        </p:txBody>
      </p:sp>
      <p:sp>
        <p:nvSpPr>
          <p:cNvPr id="4099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altLang="sv-SE" sz="2400" dirty="0" err="1" smtClean="0"/>
              <a:t>Sociologist</a:t>
            </a:r>
            <a:r>
              <a:rPr lang="sv-SE" altLang="sv-SE" sz="2400" dirty="0" smtClean="0"/>
              <a:t> </a:t>
            </a:r>
            <a:r>
              <a:rPr lang="sv-SE" altLang="sv-SE" sz="2400" dirty="0" err="1" smtClean="0"/>
              <a:t>of</a:t>
            </a:r>
            <a:r>
              <a:rPr lang="sv-SE" altLang="sv-SE" sz="2400" dirty="0" smtClean="0"/>
              <a:t> religion, PhD, </a:t>
            </a:r>
            <a:r>
              <a:rPr lang="sv-SE" altLang="sv-SE" sz="2400" dirty="0" err="1" smtClean="0"/>
              <a:t>Associate</a:t>
            </a:r>
            <a:r>
              <a:rPr lang="sv-SE" altLang="sv-SE" sz="2400" dirty="0" smtClean="0"/>
              <a:t> Professor, Uppsala University</a:t>
            </a:r>
          </a:p>
          <a:p>
            <a:r>
              <a:rPr lang="sv-SE" altLang="sv-SE" sz="2400" dirty="0" err="1" smtClean="0"/>
              <a:t>Faculty</a:t>
            </a:r>
            <a:r>
              <a:rPr lang="sv-SE" altLang="sv-SE" sz="2400" dirty="0" smtClean="0"/>
              <a:t> position at the </a:t>
            </a:r>
            <a:r>
              <a:rPr lang="sv-SE" altLang="sv-SE" sz="2400" dirty="0" err="1" smtClean="0"/>
              <a:t>Department</a:t>
            </a:r>
            <a:r>
              <a:rPr lang="sv-SE" altLang="sv-SE" sz="2400" dirty="0" smtClean="0"/>
              <a:t> </a:t>
            </a:r>
            <a:r>
              <a:rPr lang="sv-SE" altLang="sv-SE" sz="2400" dirty="0" err="1" smtClean="0"/>
              <a:t>of</a:t>
            </a:r>
            <a:r>
              <a:rPr lang="sv-SE" altLang="sv-SE" sz="2400" dirty="0" smtClean="0"/>
              <a:t> Social Sciences, Ersta Sköndal University College, Stockholm</a:t>
            </a:r>
          </a:p>
          <a:p>
            <a:r>
              <a:rPr lang="sv-SE" altLang="sv-SE" sz="2400" dirty="0" smtClean="0"/>
              <a:t>Former </a:t>
            </a:r>
            <a:r>
              <a:rPr lang="sv-SE" altLang="sv-SE" sz="2400" dirty="0" err="1" smtClean="0"/>
              <a:t>Visiting</a:t>
            </a:r>
            <a:r>
              <a:rPr lang="sv-SE" altLang="sv-SE" sz="2400" dirty="0" smtClean="0"/>
              <a:t> Assistant Professor at the </a:t>
            </a:r>
            <a:r>
              <a:rPr lang="sv-SE" altLang="sv-SE" sz="2400" dirty="0" err="1" smtClean="0"/>
              <a:t>American</a:t>
            </a:r>
            <a:r>
              <a:rPr lang="sv-SE" altLang="sv-SE" sz="2400" dirty="0" smtClean="0"/>
              <a:t> University </a:t>
            </a:r>
            <a:r>
              <a:rPr lang="sv-SE" altLang="sv-SE" sz="2400" dirty="0" err="1" smtClean="0"/>
              <a:t>of</a:t>
            </a:r>
            <a:r>
              <a:rPr lang="sv-SE" altLang="sv-SE" sz="2400" dirty="0" smtClean="0"/>
              <a:t> Beirut and </a:t>
            </a:r>
            <a:r>
              <a:rPr lang="sv-SE" altLang="sv-SE" sz="2400" dirty="0" err="1" smtClean="0"/>
              <a:t>Associate</a:t>
            </a:r>
            <a:r>
              <a:rPr lang="sv-SE" altLang="sv-SE" sz="2400" dirty="0" smtClean="0"/>
              <a:t> Professor at Notre Dame University-</a:t>
            </a:r>
            <a:r>
              <a:rPr lang="sv-SE" altLang="sv-SE" sz="2400" dirty="0" err="1" smtClean="0"/>
              <a:t>Louaize</a:t>
            </a:r>
            <a:r>
              <a:rPr lang="sv-SE" altLang="sv-SE" sz="2400" dirty="0" smtClean="0"/>
              <a:t>, </a:t>
            </a:r>
            <a:r>
              <a:rPr lang="sv-SE" altLang="sv-SE" sz="2400" dirty="0" err="1" smtClean="0"/>
              <a:t>Lebanon</a:t>
            </a:r>
            <a:endParaRPr lang="sv-SE" altLang="sv-SE" sz="2400" dirty="0" smtClean="0"/>
          </a:p>
          <a:p>
            <a:r>
              <a:rPr lang="sv-SE" altLang="sv-SE" sz="2400" dirty="0" smtClean="0"/>
              <a:t>Areas </a:t>
            </a:r>
            <a:r>
              <a:rPr lang="sv-SE" altLang="sv-SE" sz="2400" dirty="0" err="1" smtClean="0"/>
              <a:t>of</a:t>
            </a:r>
            <a:r>
              <a:rPr lang="sv-SE" altLang="sv-SE" sz="2400" dirty="0" smtClean="0"/>
              <a:t> research: Religion, civil </a:t>
            </a:r>
            <a:r>
              <a:rPr lang="sv-SE" altLang="sv-SE" sz="2400" dirty="0" err="1" smtClean="0"/>
              <a:t>society</a:t>
            </a:r>
            <a:r>
              <a:rPr lang="sv-SE" altLang="sv-SE" sz="2400" dirty="0" smtClean="0"/>
              <a:t> and </a:t>
            </a:r>
            <a:r>
              <a:rPr lang="sv-SE" altLang="sv-SE" sz="2400" dirty="0" err="1" smtClean="0"/>
              <a:t>intercultural</a:t>
            </a:r>
            <a:r>
              <a:rPr lang="sv-SE" altLang="sv-SE" sz="2400" dirty="0" smtClean="0"/>
              <a:t> social </a:t>
            </a:r>
            <a:r>
              <a:rPr lang="sv-SE" altLang="sv-SE" sz="2400" dirty="0" err="1" smtClean="0"/>
              <a:t>work</a:t>
            </a:r>
            <a:endParaRPr lang="sv-SE" altLang="sv-SE" sz="2400" dirty="0" smtClean="0"/>
          </a:p>
        </p:txBody>
      </p:sp>
    </p:spTree>
    <p:extLst>
      <p:ext uri="{BB962C8B-B14F-4D97-AF65-F5344CB8AC3E}">
        <p14:creationId xmlns:p14="http://schemas.microsoft.com/office/powerpoint/2010/main" val="267316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altLang="sv-SE" smtClean="0"/>
          </a:p>
        </p:txBody>
      </p:sp>
      <p:sp>
        <p:nvSpPr>
          <p:cNvPr id="512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altLang="sv-SE" smtClean="0"/>
              <a:t>Social worker </a:t>
            </a:r>
            <a:r>
              <a:rPr lang="sv-SE" altLang="sv-SE" b="1" smtClean="0"/>
              <a:t>and</a:t>
            </a:r>
            <a:r>
              <a:rPr lang="sv-SE" altLang="sv-SE" smtClean="0"/>
              <a:t> Sociologist of religion</a:t>
            </a:r>
          </a:p>
          <a:p>
            <a:r>
              <a:rPr lang="sv-SE" altLang="sv-SE" smtClean="0"/>
              <a:t>Field experience: Scandinavian countries, International development &amp; humanitarian assistance, mainly Latin America and the MENA-region (Lebanon, Syria, Iraq and beyond).</a:t>
            </a:r>
          </a:p>
          <a:p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108312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TOPIC OF TODAY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Community</a:t>
            </a:r>
          </a:p>
          <a:p>
            <a:r>
              <a:rPr lang="en-US" dirty="0" smtClean="0"/>
              <a:t>Civil </a:t>
            </a:r>
            <a:r>
              <a:rPr lang="en-US" dirty="0"/>
              <a:t>Society</a:t>
            </a:r>
          </a:p>
          <a:p>
            <a:r>
              <a:rPr lang="en-US" dirty="0"/>
              <a:t>Welfare</a:t>
            </a:r>
          </a:p>
          <a:p>
            <a:r>
              <a:rPr lang="en-US" dirty="0" smtClean="0"/>
              <a:t>Religion</a:t>
            </a:r>
          </a:p>
          <a:p>
            <a:r>
              <a:rPr lang="en-US" dirty="0" smtClean="0"/>
              <a:t>A Nordic and Comparative Perspective</a:t>
            </a:r>
          </a:p>
          <a:p>
            <a:r>
              <a:rPr lang="en-US" dirty="0" smtClean="0"/>
              <a:t>Share some of my research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4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is your story of civil society?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5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/>
              <a:t>Community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sv-SE" sz="3600"/>
              <a:t>1. What is “Community?”</a:t>
            </a:r>
          </a:p>
          <a:p>
            <a:pPr>
              <a:buFontTx/>
              <a:buNone/>
            </a:pPr>
            <a:endParaRPr lang="en-GB" altLang="sv-SE" sz="3600"/>
          </a:p>
          <a:p>
            <a:pPr>
              <a:buFontTx/>
              <a:buNone/>
            </a:pPr>
            <a:r>
              <a:rPr lang="en-GB" altLang="sv-SE" sz="3600"/>
              <a:t>2. Who is defining it?</a:t>
            </a:r>
          </a:p>
          <a:p>
            <a:pPr>
              <a:buFontTx/>
              <a:buNone/>
            </a:pPr>
            <a:endParaRPr lang="en-GB" altLang="sv-SE" sz="3600"/>
          </a:p>
        </p:txBody>
      </p:sp>
    </p:spTree>
    <p:extLst>
      <p:ext uri="{BB962C8B-B14F-4D97-AF65-F5344CB8AC3E}">
        <p14:creationId xmlns:p14="http://schemas.microsoft.com/office/powerpoint/2010/main" val="22409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 sz="4000"/>
              <a:t>Text book definitions on “Community”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altLang="sv-SE"/>
              <a:t>A social group whose members live in a specific locality, share government, and have a common heritage.</a:t>
            </a:r>
          </a:p>
          <a:p>
            <a:pPr marL="609600" indent="-609600">
              <a:buFontTx/>
              <a:buAutoNum type="arabicPeriod"/>
            </a:pPr>
            <a:r>
              <a:rPr lang="en-GB" altLang="sv-SE"/>
              <a:t>Joint possession</a:t>
            </a:r>
          </a:p>
          <a:p>
            <a:pPr marL="609600" indent="-609600">
              <a:buFontTx/>
              <a:buAutoNum type="arabicPeriod"/>
            </a:pPr>
            <a:r>
              <a:rPr lang="en-GB" altLang="sv-SE"/>
              <a:t>Similar or common character: community of interest</a:t>
            </a:r>
          </a:p>
          <a:p>
            <a:pPr marL="609600" indent="-609600">
              <a:buFontTx/>
              <a:buAutoNum type="arabicPeriod"/>
            </a:pPr>
            <a:r>
              <a:rPr lang="en-GB" altLang="sv-SE"/>
              <a:t>The public or society</a:t>
            </a:r>
          </a:p>
          <a:p>
            <a:pPr marL="609600" indent="-609600">
              <a:buFontTx/>
              <a:buNone/>
            </a:pPr>
            <a:endParaRPr lang="en-GB" altLang="sv-SE"/>
          </a:p>
          <a:p>
            <a:pPr marL="609600" indent="-609600">
              <a:buFontTx/>
              <a:buAutoNum type="arabicPeriod"/>
            </a:pPr>
            <a:endParaRPr lang="en-GB" altLang="sv-SE"/>
          </a:p>
        </p:txBody>
      </p:sp>
    </p:spTree>
    <p:extLst>
      <p:ext uri="{BB962C8B-B14F-4D97-AF65-F5344CB8AC3E}">
        <p14:creationId xmlns:p14="http://schemas.microsoft.com/office/powerpoint/2010/main" val="49293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/>
              <a:t>Identity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sv-SE" sz="3600" dirty="0"/>
              <a:t>Three kinds of identities: </a:t>
            </a:r>
          </a:p>
          <a:p>
            <a:pPr>
              <a:buFontTx/>
              <a:buNone/>
            </a:pPr>
            <a:r>
              <a:rPr lang="en-GB" altLang="sv-SE" sz="3600" b="1" dirty="0"/>
              <a:t>Primary:</a:t>
            </a:r>
            <a:r>
              <a:rPr lang="en-GB" altLang="sv-SE" sz="3600" dirty="0"/>
              <a:t> 		Involuntary</a:t>
            </a:r>
          </a:p>
          <a:p>
            <a:pPr>
              <a:buFontTx/>
              <a:buNone/>
            </a:pPr>
            <a:r>
              <a:rPr lang="en-GB" altLang="sv-SE" sz="3600" b="1" dirty="0"/>
              <a:t>Secondary:</a:t>
            </a:r>
            <a:r>
              <a:rPr lang="en-GB" altLang="sv-SE" sz="3600" dirty="0"/>
              <a:t> 		Compulsory</a:t>
            </a:r>
          </a:p>
          <a:p>
            <a:pPr>
              <a:buFontTx/>
              <a:buNone/>
            </a:pPr>
            <a:r>
              <a:rPr lang="en-GB" altLang="sv-SE" sz="3600" b="1" dirty="0"/>
              <a:t>Third category:</a:t>
            </a:r>
            <a:r>
              <a:rPr lang="en-GB" altLang="sv-SE" sz="3600" dirty="0"/>
              <a:t> 	Voluntary</a:t>
            </a:r>
            <a:r>
              <a:rPr lang="en-GB" altLang="sv-SE" dirty="0"/>
              <a:t> </a:t>
            </a:r>
          </a:p>
          <a:p>
            <a:pPr>
              <a:buFontTx/>
              <a:buNone/>
            </a:pPr>
            <a:endParaRPr lang="en-GB" altLang="sv-SE" dirty="0"/>
          </a:p>
          <a:p>
            <a:pPr>
              <a:buFontTx/>
              <a:buNone/>
            </a:pPr>
            <a:endParaRPr lang="en-GB" altLang="sv-SE" sz="2000" dirty="0"/>
          </a:p>
          <a:p>
            <a:pPr>
              <a:buFontTx/>
              <a:buNone/>
            </a:pPr>
            <a:r>
              <a:rPr lang="en-GB" altLang="sv-SE" sz="2000" dirty="0"/>
              <a:t>From: Bernard Lewis “</a:t>
            </a:r>
            <a:r>
              <a:rPr lang="en-GB" altLang="sv-SE" sz="2000" i="1" dirty="0"/>
              <a:t>The Multiple Identities of the Middle East</a:t>
            </a:r>
            <a:r>
              <a:rPr lang="en-GB" altLang="sv-SE" sz="2000" i="1" dirty="0" smtClean="0"/>
              <a:t>”</a:t>
            </a:r>
            <a:endParaRPr lang="en-GB" altLang="sv-SE" sz="2000" dirty="0"/>
          </a:p>
          <a:p>
            <a:pPr>
              <a:buFontTx/>
              <a:buNone/>
            </a:pPr>
            <a:endParaRPr lang="en-GB" altLang="sv-SE" dirty="0"/>
          </a:p>
          <a:p>
            <a:endParaRPr lang="en-GB" altLang="sv-SE" dirty="0"/>
          </a:p>
        </p:txBody>
      </p:sp>
    </p:spTree>
    <p:extLst>
      <p:ext uri="{BB962C8B-B14F-4D97-AF65-F5344CB8AC3E}">
        <p14:creationId xmlns:p14="http://schemas.microsoft.com/office/powerpoint/2010/main" val="116679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/>
              <a:t>Primary Identities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sv-SE" sz="2800" b="1" i="1"/>
              <a:t>Primary identities</a:t>
            </a:r>
            <a:r>
              <a:rPr lang="en-GB" altLang="sv-SE" sz="2800"/>
              <a:t> are acquired at birth. </a:t>
            </a:r>
          </a:p>
          <a:p>
            <a:pPr>
              <a:buFontTx/>
              <a:buNone/>
            </a:pPr>
            <a:r>
              <a:rPr lang="en-GB" altLang="sv-SE" sz="2800" b="1"/>
              <a:t>1.</a:t>
            </a:r>
            <a:r>
              <a:rPr lang="en-GB" altLang="sv-SE" sz="2800"/>
              <a:t> </a:t>
            </a:r>
            <a:r>
              <a:rPr lang="en-GB" altLang="sv-SE" sz="2800" b="1"/>
              <a:t>Blood:</a:t>
            </a:r>
            <a:r>
              <a:rPr lang="en-GB" altLang="sv-SE" sz="2800"/>
              <a:t> The family, the clan, the tribe and developing into the ethnic nation.</a:t>
            </a:r>
          </a:p>
          <a:p>
            <a:pPr>
              <a:buFontTx/>
              <a:buNone/>
            </a:pPr>
            <a:r>
              <a:rPr lang="en-GB" altLang="sv-SE" sz="2800" b="1"/>
              <a:t>2.</a:t>
            </a:r>
            <a:r>
              <a:rPr lang="en-GB" altLang="sv-SE" sz="2800"/>
              <a:t> </a:t>
            </a:r>
            <a:r>
              <a:rPr lang="en-GB" altLang="sv-SE" sz="2800" b="1"/>
              <a:t>Place:</a:t>
            </a:r>
            <a:r>
              <a:rPr lang="en-GB" altLang="sv-SE" sz="2800"/>
              <a:t> Often, but not always coinciding with the first and sometimes in conflict with it. Village or neighbourhood, district or quarter, province or city, developing into the country.</a:t>
            </a:r>
          </a:p>
          <a:p>
            <a:pPr>
              <a:buFontTx/>
              <a:buNone/>
            </a:pPr>
            <a:r>
              <a:rPr lang="en-GB" altLang="sv-SE" sz="2800" b="1"/>
              <a:t>3. Religious Community:</a:t>
            </a:r>
            <a:r>
              <a:rPr lang="en-GB" altLang="sv-SE" sz="2800"/>
              <a:t> Often subdivided into sects.</a:t>
            </a:r>
          </a:p>
          <a:p>
            <a:endParaRPr lang="en-GB" altLang="sv-SE" sz="2800"/>
          </a:p>
        </p:txBody>
      </p:sp>
    </p:spTree>
    <p:extLst>
      <p:ext uri="{BB962C8B-B14F-4D97-AF65-F5344CB8AC3E}">
        <p14:creationId xmlns:p14="http://schemas.microsoft.com/office/powerpoint/2010/main" val="34475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/>
              <a:t>Secondary category of identity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sv-SE"/>
              <a:t>“Allegiance to a ruler, the obedience to the sovereign; the head of state or of a department, the governor, the administrator, or the headman of a village.”</a:t>
            </a:r>
          </a:p>
          <a:p>
            <a:endParaRPr lang="en-GB" altLang="sv-SE"/>
          </a:p>
          <a:p>
            <a:pPr>
              <a:buFontTx/>
              <a:buNone/>
            </a:pPr>
            <a:r>
              <a:rPr lang="en-GB" altLang="sv-SE" sz="2000"/>
              <a:t>From: Bernard Lewis “</a:t>
            </a:r>
            <a:r>
              <a:rPr lang="en-GB" altLang="sv-SE" sz="2000" i="1"/>
              <a:t>The Multiple Identities of the Middle East”</a:t>
            </a:r>
            <a:r>
              <a:rPr lang="en-GB" altLang="sv-SE" sz="2000"/>
              <a:t>, 1998.</a:t>
            </a:r>
            <a:endParaRPr lang="en-GB" altLang="sv-SE"/>
          </a:p>
          <a:p>
            <a:pPr>
              <a:buFontTx/>
              <a:buNone/>
            </a:pPr>
            <a:endParaRPr lang="en-GB" altLang="sv-SE"/>
          </a:p>
        </p:txBody>
      </p:sp>
    </p:spTree>
    <p:extLst>
      <p:ext uri="{BB962C8B-B14F-4D97-AF65-F5344CB8AC3E}">
        <p14:creationId xmlns:p14="http://schemas.microsoft.com/office/powerpoint/2010/main" val="82844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/>
              <a:t>Third category of identity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sv-SE" sz="2800"/>
              <a:t>“In modern times, under the influence of the West a new kind of identity is evolving: freely chosen cohesion and loyalty of voluntary associations:”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sv-SE" sz="2800"/>
              <a:t>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sv-SE" sz="2800"/>
              <a:t>     “Civil Society”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sv-SE" sz="28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sv-SE" sz="1800"/>
              <a:t>From: Bernard Lewis “</a:t>
            </a:r>
            <a:r>
              <a:rPr lang="en-GB" altLang="sv-SE" sz="1800" i="1"/>
              <a:t>The Multiple Identities of the Middle East”</a:t>
            </a:r>
            <a:r>
              <a:rPr lang="en-GB" altLang="sv-SE" sz="1800"/>
              <a:t>, 1998.</a:t>
            </a:r>
            <a:endParaRPr lang="en-GB" altLang="sv-SE" sz="2800"/>
          </a:p>
          <a:p>
            <a:pPr>
              <a:lnSpc>
                <a:spcPct val="90000"/>
              </a:lnSpc>
              <a:buFontTx/>
              <a:buNone/>
            </a:pPr>
            <a:endParaRPr lang="en-GB" altLang="sv-SE" sz="28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sv-SE" sz="280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909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 sz="4000"/>
              <a:t>FIRST, SECOND AND THIRD SECTORS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GB" altLang="sv-SE" sz="3900"/>
              <a:t>   The evolution of modern societies as national-states gives rise to  institutions and organisations established for three relatively distinct sets of purpose:</a:t>
            </a:r>
          </a:p>
          <a:p>
            <a:pPr marL="457200" indent="-457200"/>
            <a:endParaRPr lang="en-GB" altLang="sv-SE" sz="3900"/>
          </a:p>
          <a:p>
            <a:pPr marL="457200" indent="-457200">
              <a:buFontTx/>
              <a:buAutoNum type="arabicPeriod"/>
            </a:pPr>
            <a:endParaRPr lang="en-GB" altLang="sv-SE" sz="3100"/>
          </a:p>
          <a:p>
            <a:pPr marL="457200" indent="-457200">
              <a:buFontTx/>
              <a:buAutoNum type="arabicPeriod"/>
            </a:pPr>
            <a:endParaRPr lang="en-GB" altLang="sv-SE" sz="3100" b="1"/>
          </a:p>
          <a:p>
            <a:pPr marL="457200" indent="-457200">
              <a:buFontTx/>
              <a:buNone/>
            </a:pPr>
            <a:endParaRPr lang="en-GB" altLang="sv-SE" sz="3100" b="1"/>
          </a:p>
        </p:txBody>
      </p:sp>
    </p:spTree>
    <p:extLst>
      <p:ext uri="{BB962C8B-B14F-4D97-AF65-F5344CB8AC3E}">
        <p14:creationId xmlns:p14="http://schemas.microsoft.com/office/powerpoint/2010/main" val="180464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/>
              <a:t>Public Sector and Government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2450" indent="-552450">
              <a:buFontTx/>
              <a:buNone/>
            </a:pPr>
            <a:r>
              <a:rPr lang="en-GB" altLang="sv-SE" sz="3100" b="1"/>
              <a:t>First Sector:</a:t>
            </a:r>
            <a:r>
              <a:rPr lang="en-GB" altLang="sv-SE" sz="3100"/>
              <a:t> </a:t>
            </a:r>
          </a:p>
          <a:p>
            <a:pPr marL="552450" indent="-552450">
              <a:buFontTx/>
              <a:buNone/>
            </a:pPr>
            <a:r>
              <a:rPr lang="en-GB" altLang="sv-SE" sz="3100" i="1"/>
              <a:t>    To protect and regulate the lives and actions of citizens, that is to manage how society is defended as well as how it functions and progresses.</a:t>
            </a:r>
          </a:p>
          <a:p>
            <a:pPr marL="552450" indent="-552450">
              <a:buFontTx/>
              <a:buNone/>
            </a:pPr>
            <a:endParaRPr lang="en-GB" altLang="sv-SE" sz="3100" i="1"/>
          </a:p>
          <a:p>
            <a:pPr marL="552450" indent="-552450">
              <a:buFontTx/>
              <a:buNone/>
            </a:pPr>
            <a:r>
              <a:rPr lang="en-GB" altLang="sv-SE" b="1"/>
              <a:t>Actor:</a:t>
            </a:r>
            <a:r>
              <a:rPr lang="en-GB" altLang="sv-SE" sz="3100" b="1"/>
              <a:t> </a:t>
            </a:r>
            <a:r>
              <a:rPr lang="en-GB" altLang="sv-SE" sz="3100"/>
              <a:t>Governments</a:t>
            </a:r>
            <a:endParaRPr lang="en-US" altLang="sv-SE" sz="3100"/>
          </a:p>
        </p:txBody>
      </p:sp>
    </p:spTree>
    <p:extLst>
      <p:ext uri="{BB962C8B-B14F-4D97-AF65-F5344CB8AC3E}">
        <p14:creationId xmlns:p14="http://schemas.microsoft.com/office/powerpoint/2010/main" val="43068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/>
              <a:t>Corporate Sector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sv-SE" sz="3500" b="1"/>
              <a:t>Second Sector:</a:t>
            </a:r>
            <a:r>
              <a:rPr lang="en-GB" altLang="sv-SE" sz="3500"/>
              <a:t> </a:t>
            </a:r>
          </a:p>
          <a:p>
            <a:pPr>
              <a:buFontTx/>
              <a:buNone/>
            </a:pPr>
            <a:r>
              <a:rPr lang="en-GB" altLang="sv-SE" sz="3500"/>
              <a:t>   </a:t>
            </a:r>
            <a:r>
              <a:rPr lang="en-GB" altLang="sv-SE" sz="3500" i="1"/>
              <a:t>To ensure people have livelihoods as well as creating and accumulating wealth.</a:t>
            </a:r>
          </a:p>
          <a:p>
            <a:pPr>
              <a:buFontTx/>
              <a:buNone/>
            </a:pPr>
            <a:endParaRPr lang="en-GB" altLang="sv-SE" sz="3500" i="1"/>
          </a:p>
          <a:p>
            <a:pPr>
              <a:buFontTx/>
              <a:buNone/>
            </a:pPr>
            <a:r>
              <a:rPr lang="en-GB" altLang="sv-SE" sz="3500" b="1"/>
              <a:t>Actor: </a:t>
            </a:r>
            <a:r>
              <a:rPr lang="en-GB" altLang="sv-SE" sz="3500"/>
              <a:t>Business and Market</a:t>
            </a:r>
          </a:p>
          <a:p>
            <a:pPr>
              <a:buFontTx/>
              <a:buNone/>
            </a:pPr>
            <a:endParaRPr lang="en-GB" altLang="sv-SE" sz="3500" b="1"/>
          </a:p>
          <a:p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77737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/>
              <a:t>NGOs..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sv-SE" sz="3500" b="1"/>
              <a:t>Third Sector:</a:t>
            </a:r>
            <a:r>
              <a:rPr lang="en-GB" altLang="sv-SE" sz="3500"/>
              <a:t> </a:t>
            </a:r>
          </a:p>
          <a:p>
            <a:pPr>
              <a:buFontTx/>
              <a:buNone/>
            </a:pPr>
            <a:endParaRPr lang="en-GB" altLang="sv-SE" sz="3500"/>
          </a:p>
          <a:p>
            <a:pPr>
              <a:buFontTx/>
              <a:buNone/>
            </a:pPr>
            <a:r>
              <a:rPr lang="en-GB" altLang="sv-SE" sz="3500"/>
              <a:t>  </a:t>
            </a:r>
            <a:r>
              <a:rPr lang="en-GB" altLang="sv-SE" sz="3500" i="1"/>
              <a:t>To pursue personal or social interests, beliefs and concerns.</a:t>
            </a:r>
          </a:p>
          <a:p>
            <a:pPr>
              <a:buFontTx/>
              <a:buNone/>
            </a:pPr>
            <a:endParaRPr lang="en-GB" altLang="sv-SE" sz="3500" b="1"/>
          </a:p>
          <a:p>
            <a:pPr>
              <a:buFontTx/>
              <a:buNone/>
            </a:pPr>
            <a:r>
              <a:rPr lang="en-GB" altLang="sv-SE" sz="3500" b="1"/>
              <a:t>Actor: </a:t>
            </a:r>
            <a:r>
              <a:rPr lang="en-GB" altLang="sv-SE" sz="3500"/>
              <a:t>Voluntary Associations, NGOs</a:t>
            </a:r>
            <a:r>
              <a:rPr lang="en-GB" altLang="sv-SE" sz="3500" b="1"/>
              <a:t> </a:t>
            </a:r>
          </a:p>
          <a:p>
            <a:endParaRPr lang="en-US" altLang="sv-SE" sz="3500"/>
          </a:p>
          <a:p>
            <a:endParaRPr lang="en-US" altLang="sv-SE" sz="3500"/>
          </a:p>
        </p:txBody>
      </p:sp>
    </p:spTree>
    <p:extLst>
      <p:ext uri="{BB962C8B-B14F-4D97-AF65-F5344CB8AC3E}">
        <p14:creationId xmlns:p14="http://schemas.microsoft.com/office/powerpoint/2010/main" val="15583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Civil Society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Welcome to the world of abbreviations!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72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9D561-3592-4E53-9CF9-C66DCB2E1AB9}" type="slidenum">
              <a:rPr lang="en-US" altLang="sv-SE"/>
              <a:pPr/>
              <a:t>20</a:t>
            </a:fld>
            <a:endParaRPr lang="en-US" altLang="sv-SE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/>
              <a:t>GONGOs and DONGOs??..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sv-SE" dirty="0"/>
              <a:t>NGOs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sv-SE" dirty="0" smtClean="0"/>
              <a:t>INGOs, NNGOs, SNGOs</a:t>
            </a:r>
            <a:endParaRPr lang="en-US" altLang="sv-SE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sv-SE" dirty="0"/>
              <a:t>GONGOs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sv-SE" dirty="0" smtClean="0"/>
              <a:t>DONGOs, MONGOs</a:t>
            </a:r>
            <a:endParaRPr lang="en-US" altLang="sv-SE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sv-SE" dirty="0"/>
              <a:t>PVAs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sv-SE" dirty="0"/>
              <a:t>CSOs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sv-SE" dirty="0"/>
              <a:t>CBOs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sv-SE" dirty="0"/>
              <a:t>FBOs</a:t>
            </a:r>
          </a:p>
        </p:txBody>
      </p:sp>
    </p:spTree>
    <p:extLst>
      <p:ext uri="{BB962C8B-B14F-4D97-AF65-F5344CB8AC3E}">
        <p14:creationId xmlns:p14="http://schemas.microsoft.com/office/powerpoint/2010/main" val="371812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Civil society: “the extreme” case of Sweden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we have high numbers of registered associations compared to other parts of the world?</a:t>
            </a:r>
          </a:p>
          <a:p>
            <a:r>
              <a:rPr lang="en-US" dirty="0" smtClean="0"/>
              <a:t>Sweden: 71 000-150 000 registered associations, 9 000 000 people</a:t>
            </a:r>
          </a:p>
          <a:p>
            <a:r>
              <a:rPr lang="en-US" dirty="0" smtClean="0"/>
              <a:t>The MENA-region: Approx. 230 000 registered associations, 500 000 000 people.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58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 and Identity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Putnam’s theory on trust</a:t>
            </a:r>
          </a:p>
          <a:p>
            <a:r>
              <a:rPr lang="en-US" dirty="0" smtClean="0"/>
              <a:t>Bonding trust</a:t>
            </a:r>
          </a:p>
          <a:p>
            <a:r>
              <a:rPr lang="en-US" dirty="0" smtClean="0"/>
              <a:t>Bridging trust</a:t>
            </a:r>
          </a:p>
          <a:p>
            <a:r>
              <a:rPr lang="en-US" dirty="0" smtClean="0"/>
              <a:t>Identity: Bernard Lewi’s theory on multiple cultural </a:t>
            </a:r>
            <a:r>
              <a:rPr lang="en-US" dirty="0" err="1" smtClean="0"/>
              <a:t>identites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58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3D730-F2FC-41EC-AE8D-39A0EFD89604}" type="slidenum">
              <a:rPr lang="en-US" altLang="sv-SE"/>
              <a:pPr/>
              <a:t>23</a:t>
            </a:fld>
            <a:endParaRPr lang="en-US" altLang="sv-SE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/>
              <a:t>CIVIL SOCIETY ACTORS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sv-SE" sz="2400" dirty="0" smtClean="0"/>
              <a:t>Public </a:t>
            </a:r>
            <a:r>
              <a:rPr lang="en-GB" altLang="sv-SE" sz="2400" dirty="0"/>
              <a:t>Sector				 Private Sector</a:t>
            </a:r>
          </a:p>
          <a:p>
            <a:pPr>
              <a:buFontTx/>
              <a:buNone/>
            </a:pPr>
            <a:endParaRPr lang="en-GB" altLang="sv-SE" sz="2400" dirty="0"/>
          </a:p>
          <a:p>
            <a:pPr>
              <a:buFontTx/>
              <a:buNone/>
            </a:pPr>
            <a:endParaRPr lang="en-GB" altLang="sv-SE" sz="2400" dirty="0"/>
          </a:p>
          <a:p>
            <a:pPr>
              <a:buFontTx/>
              <a:buNone/>
            </a:pPr>
            <a:endParaRPr lang="en-GB" altLang="sv-SE" sz="2400" dirty="0"/>
          </a:p>
          <a:p>
            <a:pPr>
              <a:buFontTx/>
              <a:buNone/>
            </a:pPr>
            <a:endParaRPr lang="en-GB" altLang="sv-SE" sz="2400" dirty="0"/>
          </a:p>
          <a:p>
            <a:pPr>
              <a:buFontTx/>
              <a:buNone/>
            </a:pPr>
            <a:endParaRPr lang="en-GB" altLang="sv-SE" sz="2400" dirty="0"/>
          </a:p>
          <a:p>
            <a:pPr>
              <a:buFontTx/>
              <a:buNone/>
            </a:pPr>
            <a:endParaRPr lang="en-GB" altLang="sv-SE" sz="2400" dirty="0"/>
          </a:p>
          <a:p>
            <a:pPr>
              <a:buFontTx/>
              <a:buNone/>
            </a:pPr>
            <a:endParaRPr lang="en-GB" altLang="sv-SE" sz="2400" dirty="0"/>
          </a:p>
          <a:p>
            <a:pPr>
              <a:buFontTx/>
              <a:buNone/>
            </a:pPr>
            <a:r>
              <a:rPr lang="en-GB" altLang="sv-SE" sz="2400" dirty="0"/>
              <a:t>Informal Social Sector		Formal Social Sector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2438400" y="2743200"/>
            <a:ext cx="36576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Oval 5"/>
          <p:cNvSpPr>
            <a:spLocks noChangeArrowheads="1"/>
          </p:cNvSpPr>
          <p:nvPr/>
        </p:nvSpPr>
        <p:spPr bwMode="auto">
          <a:xfrm>
            <a:off x="2286000" y="2590800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Oval 6"/>
          <p:cNvSpPr>
            <a:spLocks noChangeArrowheads="1"/>
          </p:cNvSpPr>
          <p:nvPr/>
        </p:nvSpPr>
        <p:spPr bwMode="auto">
          <a:xfrm>
            <a:off x="2209800" y="5029200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5867400" y="2590800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5867400" y="4953000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FF0-50C3-4FE7-92F7-5F78353CD503}" type="slidenum">
              <a:rPr lang="en-US" altLang="sv-SE"/>
              <a:pPr/>
              <a:t>24</a:t>
            </a:fld>
            <a:endParaRPr lang="en-US" altLang="sv-SE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 sz="4000"/>
              <a:t>THE NATURE OF CIVIL SOCIETY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47888"/>
            <a:ext cx="7772400" cy="358536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sv-SE" sz="2400" dirty="0"/>
              <a:t>	</a:t>
            </a:r>
            <a:r>
              <a:rPr lang="en-GB" altLang="sv-SE" sz="2400" dirty="0" smtClean="0"/>
              <a:t>     Religion, Culture, Ideology </a:t>
            </a:r>
            <a:r>
              <a:rPr lang="en-GB" altLang="sv-SE" sz="2400" dirty="0"/>
              <a:t>and Values</a:t>
            </a:r>
          </a:p>
          <a:p>
            <a:pPr>
              <a:lnSpc>
                <a:spcPct val="90000"/>
              </a:lnSpc>
            </a:pPr>
            <a:endParaRPr lang="en-GB" altLang="sv-SE" sz="2400" dirty="0"/>
          </a:p>
          <a:p>
            <a:pPr>
              <a:lnSpc>
                <a:spcPct val="90000"/>
              </a:lnSpc>
              <a:buFontTx/>
              <a:buNone/>
            </a:pPr>
            <a:endParaRPr lang="en-GB" altLang="sv-SE" sz="2400" dirty="0"/>
          </a:p>
          <a:p>
            <a:pPr>
              <a:lnSpc>
                <a:spcPct val="90000"/>
              </a:lnSpc>
            </a:pPr>
            <a:endParaRPr lang="en-GB" altLang="sv-SE" sz="2400" dirty="0"/>
          </a:p>
          <a:p>
            <a:pPr>
              <a:lnSpc>
                <a:spcPct val="90000"/>
              </a:lnSpc>
            </a:pPr>
            <a:endParaRPr lang="en-GB" altLang="sv-SE" sz="2400" dirty="0"/>
          </a:p>
          <a:p>
            <a:pPr>
              <a:lnSpc>
                <a:spcPct val="90000"/>
              </a:lnSpc>
            </a:pPr>
            <a:endParaRPr lang="en-GB" altLang="sv-SE" sz="2400" dirty="0"/>
          </a:p>
          <a:p>
            <a:pPr>
              <a:lnSpc>
                <a:spcPct val="90000"/>
              </a:lnSpc>
              <a:buFontTx/>
              <a:buNone/>
            </a:pPr>
            <a:endParaRPr lang="en-GB" altLang="sv-SE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sv-SE" sz="2400" dirty="0"/>
              <a:t>   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sv-SE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sv-SE" sz="2400" dirty="0"/>
              <a:t>	</a:t>
            </a:r>
            <a:r>
              <a:rPr lang="en-GB" altLang="sv-SE" sz="2400" dirty="0" smtClean="0"/>
              <a:t>Material </a:t>
            </a:r>
            <a:r>
              <a:rPr lang="en-GB" altLang="sv-SE" sz="2400" dirty="0"/>
              <a:t>Base		</a:t>
            </a:r>
            <a:r>
              <a:rPr lang="en-GB" altLang="sv-SE" sz="2400" dirty="0" smtClean="0"/>
              <a:t>Organizational </a:t>
            </a:r>
            <a:r>
              <a:rPr lang="en-GB" altLang="sv-SE" sz="2400" dirty="0"/>
              <a:t>				                   </a:t>
            </a:r>
            <a:r>
              <a:rPr lang="en-GB" altLang="sv-SE" sz="2400" dirty="0" smtClean="0"/>
              <a:t> Expressions (social policies)</a:t>
            </a:r>
            <a:endParaRPr lang="en-GB" altLang="sv-SE" sz="2400" dirty="0"/>
          </a:p>
          <a:p>
            <a:pPr>
              <a:lnSpc>
                <a:spcPct val="90000"/>
              </a:lnSpc>
              <a:buFontTx/>
              <a:buNone/>
            </a:pPr>
            <a:endParaRPr lang="en-GB" altLang="sv-SE" sz="2400" dirty="0"/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2362200" y="2564904"/>
            <a:ext cx="3733800" cy="28956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C8893-A1DA-4CFD-BE80-86F9E0EB7B1F}" type="slidenum">
              <a:rPr lang="en-US" altLang="sv-SE"/>
              <a:pPr/>
              <a:t>25</a:t>
            </a:fld>
            <a:endParaRPr lang="en-US" altLang="sv-SE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 sz="3600"/>
              <a:t/>
            </a:r>
            <a:br>
              <a:rPr lang="en-GB" altLang="sv-SE" sz="3600"/>
            </a:br>
            <a:r>
              <a:rPr lang="en-GB" altLang="sv-SE" sz="3600"/>
              <a:t>I. FINANCIAL BASE – </a:t>
            </a:r>
            <a:br>
              <a:rPr lang="en-GB" altLang="sv-SE" sz="3600"/>
            </a:br>
            <a:r>
              <a:rPr lang="en-GB" altLang="sv-SE" sz="3600"/>
              <a:t>SOME STATISTICS</a:t>
            </a:r>
            <a:endParaRPr lang="en-GB" altLang="sv-SE" sz="4000" b="1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GB" altLang="sv-SE" sz="1800"/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sv-SE" sz="2000"/>
              <a:t>The Civil Society sector is a major economic and social force in the world. It has been reported that in the mid 1990s, this sector accounted for: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altLang="sv-SE" sz="2000"/>
          </a:p>
          <a:p>
            <a:pPr>
              <a:lnSpc>
                <a:spcPct val="80000"/>
              </a:lnSpc>
            </a:pPr>
            <a:r>
              <a:rPr lang="en-GB" altLang="sv-SE" sz="2000"/>
              <a:t>more than 1.3 trillion USD in expenditure, </a:t>
            </a:r>
          </a:p>
          <a:p>
            <a:pPr>
              <a:lnSpc>
                <a:spcPct val="80000"/>
              </a:lnSpc>
            </a:pPr>
            <a:r>
              <a:rPr lang="en-GB" altLang="sv-SE" sz="2000"/>
              <a:t>had more than 39.5 million employees.</a:t>
            </a:r>
          </a:p>
          <a:p>
            <a:pPr>
              <a:lnSpc>
                <a:spcPct val="80000"/>
              </a:lnSpc>
            </a:pPr>
            <a:r>
              <a:rPr lang="en-GB" altLang="sv-SE" sz="2000"/>
              <a:t>This represents 5.1% of the combined gross domestic product of the 35 countries studied by Johns Hopkins.</a:t>
            </a:r>
          </a:p>
          <a:p>
            <a:pPr>
              <a:lnSpc>
                <a:spcPct val="80000"/>
              </a:lnSpc>
            </a:pPr>
            <a:r>
              <a:rPr lang="en-GB" altLang="sv-SE" sz="2000"/>
              <a:t>The world’s seventh largest economy.</a:t>
            </a:r>
          </a:p>
          <a:p>
            <a:pPr>
              <a:lnSpc>
                <a:spcPct val="80000"/>
              </a:lnSpc>
            </a:pPr>
            <a:r>
              <a:rPr lang="en-GB" altLang="sv-SE" sz="2000"/>
              <a:t>190 million people volunteering, or 221 volunteers per 1,000 adult population.</a:t>
            </a:r>
          </a:p>
          <a:p>
            <a:pPr algn="r">
              <a:lnSpc>
                <a:spcPct val="80000"/>
              </a:lnSpc>
              <a:buFontTx/>
              <a:buNone/>
            </a:pPr>
            <a:endParaRPr lang="en-GB" altLang="sv-SE" sz="1600" b="1"/>
          </a:p>
          <a:p>
            <a:pPr algn="r">
              <a:lnSpc>
                <a:spcPct val="80000"/>
              </a:lnSpc>
              <a:buFontTx/>
              <a:buNone/>
            </a:pPr>
            <a:r>
              <a:rPr lang="en-GB" altLang="sv-SE" sz="1600" b="1"/>
              <a:t>Source:</a:t>
            </a:r>
            <a:r>
              <a:rPr lang="en-GB" altLang="sv-SE" sz="1600"/>
              <a:t> Salamon et als 2003, </a:t>
            </a:r>
            <a:r>
              <a:rPr lang="en-GB" altLang="sv-SE" sz="1600" i="1"/>
              <a:t>Global Civil Society at-a-glance, </a:t>
            </a:r>
          </a:p>
          <a:p>
            <a:pPr algn="r">
              <a:lnSpc>
                <a:spcPct val="80000"/>
              </a:lnSpc>
              <a:buFontTx/>
              <a:buNone/>
            </a:pPr>
            <a:r>
              <a:rPr lang="en-GB" altLang="sv-SE" sz="1600"/>
              <a:t>Johns Hopkins University.</a:t>
            </a:r>
          </a:p>
        </p:txBody>
      </p:sp>
    </p:spTree>
    <p:extLst>
      <p:ext uri="{BB962C8B-B14F-4D97-AF65-F5344CB8AC3E}">
        <p14:creationId xmlns:p14="http://schemas.microsoft.com/office/powerpoint/2010/main" val="254945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0AB3-5E85-4F35-8B6F-05BF1E15D015}" type="slidenum">
              <a:rPr lang="en-US" altLang="sv-SE"/>
              <a:pPr/>
              <a:t>26</a:t>
            </a:fld>
            <a:endParaRPr lang="en-US" altLang="sv-SE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sv-SE"/>
              <a:t>Cont.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sv-SE" dirty="0"/>
              <a:t>The revenues funding the NGO sector come from the public sector, private donations and through fees &amp; charges. </a:t>
            </a:r>
          </a:p>
          <a:p>
            <a:pPr>
              <a:lnSpc>
                <a:spcPct val="90000"/>
              </a:lnSpc>
            </a:pPr>
            <a:r>
              <a:rPr lang="en-GB" altLang="sv-SE" dirty="0" smtClean="0"/>
              <a:t>Employment </a:t>
            </a:r>
            <a:r>
              <a:rPr lang="en-GB" altLang="sv-SE" dirty="0"/>
              <a:t>in </a:t>
            </a:r>
            <a:r>
              <a:rPr lang="en-GB" altLang="sv-SE" dirty="0" err="1"/>
              <a:t>nonprofit</a:t>
            </a:r>
            <a:r>
              <a:rPr lang="en-GB" altLang="sv-SE" dirty="0"/>
              <a:t> organizations has a tendency to grow much faster that overall employment in both developing and developed countries. In some countries, this growth is more than three times faster.</a:t>
            </a:r>
            <a:endParaRPr lang="fr-FR" altLang="sv-SE" sz="2400" dirty="0"/>
          </a:p>
        </p:txBody>
      </p:sp>
    </p:spTree>
    <p:extLst>
      <p:ext uri="{BB962C8B-B14F-4D97-AF65-F5344CB8AC3E}">
        <p14:creationId xmlns:p14="http://schemas.microsoft.com/office/powerpoint/2010/main" val="320854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7255-A2C4-4275-890D-467B6BE44D6E}" type="slidenum">
              <a:rPr lang="en-US" altLang="sv-SE"/>
              <a:pPr/>
              <a:t>27</a:t>
            </a:fld>
            <a:endParaRPr lang="en-US" altLang="sv-SE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 sz="4000"/>
              <a:t>FINANCIAL BASE - REVENUES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sv-SE" sz="2800" b="1" dirty="0"/>
              <a:t>Fee-dominant countries:</a:t>
            </a:r>
            <a:r>
              <a:rPr lang="en-GB" altLang="sv-SE" sz="2800" dirty="0"/>
              <a:t> Majority of countries in Latin America.</a:t>
            </a:r>
            <a:endParaRPr lang="en-GB" altLang="sv-SE" sz="2800" b="1" dirty="0"/>
          </a:p>
          <a:p>
            <a:pPr>
              <a:lnSpc>
                <a:spcPct val="90000"/>
              </a:lnSpc>
            </a:pPr>
            <a:r>
              <a:rPr lang="en-GB" altLang="sv-SE" sz="2800" b="1" dirty="0"/>
              <a:t>Public sector-dominant countries:</a:t>
            </a:r>
            <a:r>
              <a:rPr lang="en-GB" altLang="sv-SE" sz="2800" dirty="0"/>
              <a:t> Scandinavia, Germany, Netherlands, Austria, UK.</a:t>
            </a:r>
            <a:endParaRPr lang="en-GB" altLang="sv-SE" sz="2800" b="1" dirty="0"/>
          </a:p>
          <a:p>
            <a:pPr>
              <a:lnSpc>
                <a:spcPct val="90000"/>
              </a:lnSpc>
            </a:pPr>
            <a:r>
              <a:rPr lang="en-GB" altLang="sv-SE" sz="2800" b="1" dirty="0"/>
              <a:t>Philanthropy-dominant countries:</a:t>
            </a:r>
            <a:r>
              <a:rPr lang="en-GB" altLang="sv-SE" sz="2800" dirty="0"/>
              <a:t> Central and Eastern </a:t>
            </a:r>
            <a:r>
              <a:rPr lang="en-GB" altLang="sv-SE" sz="2800" dirty="0" smtClean="0"/>
              <a:t>Europe, </a:t>
            </a:r>
            <a:r>
              <a:rPr lang="en-GB" altLang="sv-SE" sz="2800" dirty="0"/>
              <a:t>Israel and the </a:t>
            </a:r>
            <a:r>
              <a:rPr lang="en-GB" altLang="sv-SE" sz="2800" dirty="0" smtClean="0"/>
              <a:t>US.</a:t>
            </a:r>
            <a:endParaRPr lang="en-GB" altLang="sv-SE" sz="2800" dirty="0"/>
          </a:p>
          <a:p>
            <a:pPr>
              <a:lnSpc>
                <a:spcPct val="90000"/>
              </a:lnSpc>
            </a:pPr>
            <a:endParaRPr lang="en-GB" altLang="sv-SE" sz="2800" dirty="0"/>
          </a:p>
        </p:txBody>
      </p:sp>
    </p:spTree>
    <p:extLst>
      <p:ext uri="{BB962C8B-B14F-4D97-AF65-F5344CB8AC3E}">
        <p14:creationId xmlns:p14="http://schemas.microsoft.com/office/powerpoint/2010/main" val="54490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47E9-5C97-46BD-A254-142A98D000B4}" type="slidenum">
              <a:rPr lang="en-US" altLang="sv-SE"/>
              <a:pPr/>
              <a:t>28</a:t>
            </a:fld>
            <a:endParaRPr lang="en-US" altLang="sv-SE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 sz="4000"/>
              <a:t>II. ORGANIZATIONAL EXPRESSIONS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sv-SE" dirty="0"/>
              <a:t>Private Voluntary Associations (PVAs)</a:t>
            </a:r>
          </a:p>
          <a:p>
            <a:r>
              <a:rPr lang="en-GB" altLang="sv-SE" dirty="0"/>
              <a:t>Non Governmental Organisations (NGOs)</a:t>
            </a:r>
          </a:p>
          <a:p>
            <a:r>
              <a:rPr lang="en-GB" altLang="sv-SE" dirty="0"/>
              <a:t>Community Based Organisations (CBOs)</a:t>
            </a:r>
          </a:p>
          <a:p>
            <a:r>
              <a:rPr lang="en-GB" altLang="sv-SE" dirty="0"/>
              <a:t>Civil Society Organisations (CSOs</a:t>
            </a:r>
            <a:r>
              <a:rPr lang="en-GB" altLang="sv-SE" dirty="0" smtClean="0"/>
              <a:t>)</a:t>
            </a:r>
          </a:p>
          <a:p>
            <a:r>
              <a:rPr lang="en-GB" altLang="sv-SE" dirty="0" smtClean="0"/>
              <a:t>Religious congregations (FBOs)</a:t>
            </a:r>
          </a:p>
          <a:p>
            <a:r>
              <a:rPr lang="en-GB" altLang="sv-SE" dirty="0" smtClean="0"/>
              <a:t>Hybrid organisations</a:t>
            </a:r>
            <a:endParaRPr lang="en-GB" altLang="sv-SE" dirty="0"/>
          </a:p>
          <a:p>
            <a:pPr>
              <a:buFontTx/>
              <a:buNone/>
            </a:pPr>
            <a:endParaRPr lang="en-GB" altLang="sv-SE" dirty="0"/>
          </a:p>
        </p:txBody>
      </p:sp>
    </p:spTree>
    <p:extLst>
      <p:ext uri="{BB962C8B-B14F-4D97-AF65-F5344CB8AC3E}">
        <p14:creationId xmlns:p14="http://schemas.microsoft.com/office/powerpoint/2010/main" val="62032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993E-563E-44A3-A671-93E5F2FD2919}" type="slidenum">
              <a:rPr lang="en-US" altLang="sv-SE"/>
              <a:pPr/>
              <a:t>29</a:t>
            </a:fld>
            <a:endParaRPr lang="en-US" altLang="sv-SE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z="3200"/>
              <a:t>CATEGORIZATION OF CIVIL SOCIETY ORGANIZATIONS (CSOs)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sv-SE" sz="2400" dirty="0"/>
              <a:t>CSOs</a:t>
            </a:r>
            <a:r>
              <a:rPr lang="en-US" altLang="sv-SE" sz="2400" dirty="0"/>
              <a:t> are:</a:t>
            </a:r>
          </a:p>
          <a:p>
            <a:pPr>
              <a:lnSpc>
                <a:spcPct val="90000"/>
              </a:lnSpc>
            </a:pPr>
            <a:r>
              <a:rPr lang="en-US" altLang="sv-SE" sz="2400" b="1" dirty="0"/>
              <a:t>Recreational</a:t>
            </a:r>
            <a:r>
              <a:rPr lang="en-US" altLang="sv-SE" sz="2400" dirty="0"/>
              <a:t>, in such fields as sports, arts and crafts, nature and the environment etc.,</a:t>
            </a:r>
          </a:p>
          <a:p>
            <a:pPr>
              <a:lnSpc>
                <a:spcPct val="90000"/>
              </a:lnSpc>
            </a:pPr>
            <a:r>
              <a:rPr lang="en-US" altLang="sv-SE" sz="2400" b="1" dirty="0"/>
              <a:t>Market/related,</a:t>
            </a:r>
            <a:r>
              <a:rPr lang="en-US" altLang="sv-SE" sz="2400" dirty="0"/>
              <a:t> that is industrial associations, employers’ associations, labor unions, consumer groups etc.,</a:t>
            </a:r>
          </a:p>
          <a:p>
            <a:pPr>
              <a:lnSpc>
                <a:spcPct val="90000"/>
              </a:lnSpc>
            </a:pPr>
            <a:r>
              <a:rPr lang="en-US" altLang="sv-SE" sz="2400" b="1" dirty="0"/>
              <a:t>Ideological,</a:t>
            </a:r>
            <a:r>
              <a:rPr lang="en-US" altLang="sv-SE" sz="2400" dirty="0"/>
              <a:t> that is to say organizations set up by people sharing religious, philosophical or political views;</a:t>
            </a:r>
          </a:p>
          <a:p>
            <a:pPr>
              <a:lnSpc>
                <a:spcPct val="90000"/>
              </a:lnSpc>
            </a:pPr>
            <a:r>
              <a:rPr lang="en-US" altLang="sv-SE" sz="2400" b="1" dirty="0"/>
              <a:t>Community based</a:t>
            </a:r>
            <a:r>
              <a:rPr lang="en-US" altLang="sv-SE" sz="2400" dirty="0"/>
              <a:t>, e.g. organizations of people living in the same area or members of the same ethnic group or gender. </a:t>
            </a:r>
          </a:p>
        </p:txBody>
      </p:sp>
    </p:spTree>
    <p:extLst>
      <p:ext uri="{BB962C8B-B14F-4D97-AF65-F5344CB8AC3E}">
        <p14:creationId xmlns:p14="http://schemas.microsoft.com/office/powerpoint/2010/main" val="218078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A8EB-D767-479A-A4D4-289619F2A65B}" type="slidenum">
              <a:rPr lang="en-US" altLang="sv-SE"/>
              <a:pPr/>
              <a:t>30</a:t>
            </a:fld>
            <a:endParaRPr lang="en-US" altLang="sv-SE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 sz="3600"/>
              <a:t>FIELDS OF NONPROFIT ACTIVITY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sv-SE"/>
              <a:t>1. Culture</a:t>
            </a:r>
          </a:p>
          <a:p>
            <a:pPr>
              <a:buFontTx/>
              <a:buNone/>
            </a:pPr>
            <a:r>
              <a:rPr lang="en-GB" altLang="sv-SE"/>
              <a:t>2. Education and research</a:t>
            </a:r>
          </a:p>
          <a:p>
            <a:pPr>
              <a:buFontTx/>
              <a:buNone/>
            </a:pPr>
            <a:r>
              <a:rPr lang="en-GB" altLang="sv-SE"/>
              <a:t>3. Health</a:t>
            </a:r>
          </a:p>
          <a:p>
            <a:pPr>
              <a:buFontTx/>
              <a:buNone/>
            </a:pPr>
            <a:r>
              <a:rPr lang="en-GB" altLang="sv-SE"/>
              <a:t>4. Social services</a:t>
            </a:r>
          </a:p>
          <a:p>
            <a:pPr>
              <a:buFontTx/>
              <a:buNone/>
            </a:pPr>
            <a:r>
              <a:rPr lang="en-GB" altLang="sv-SE"/>
              <a:t>5. Environment</a:t>
            </a:r>
          </a:p>
          <a:p>
            <a:pPr>
              <a:buFontTx/>
              <a:buNone/>
            </a:pPr>
            <a:r>
              <a:rPr lang="en-GB" altLang="sv-SE"/>
              <a:t>6. Development</a:t>
            </a:r>
          </a:p>
          <a:p>
            <a:pPr>
              <a:buFontTx/>
              <a:buNone/>
            </a:pPr>
            <a:r>
              <a:rPr lang="en-GB" altLang="sv-SE"/>
              <a:t>7. Civic and advocacy</a:t>
            </a:r>
          </a:p>
          <a:p>
            <a:pPr>
              <a:buFontTx/>
              <a:buNone/>
            </a:pPr>
            <a:endParaRPr lang="en-GB" altLang="sv-SE"/>
          </a:p>
          <a:p>
            <a:endParaRPr lang="en-GB" altLang="sv-SE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sv-SE"/>
              <a:t>8. Philanthropy</a:t>
            </a:r>
          </a:p>
          <a:p>
            <a:pPr>
              <a:buFontTx/>
              <a:buNone/>
            </a:pPr>
            <a:r>
              <a:rPr lang="en-GB" altLang="sv-SE"/>
              <a:t>9. International</a:t>
            </a:r>
          </a:p>
          <a:p>
            <a:pPr>
              <a:buFontTx/>
              <a:buNone/>
            </a:pPr>
            <a:r>
              <a:rPr lang="en-GB" altLang="sv-SE"/>
              <a:t>10. Religious congregations</a:t>
            </a:r>
          </a:p>
          <a:p>
            <a:pPr>
              <a:buFontTx/>
              <a:buNone/>
            </a:pPr>
            <a:r>
              <a:rPr lang="en-GB" altLang="sv-SE"/>
              <a:t>11. Business and professionals, unions</a:t>
            </a:r>
          </a:p>
          <a:p>
            <a:pPr>
              <a:buFontTx/>
              <a:buNone/>
            </a:pPr>
            <a:r>
              <a:rPr lang="en-GB" altLang="sv-SE"/>
              <a:t>12. Other</a:t>
            </a:r>
          </a:p>
          <a:p>
            <a:endParaRPr lang="en-GB" altLang="sv-SE"/>
          </a:p>
          <a:p>
            <a:pPr algn="r">
              <a:buFontTx/>
              <a:buNone/>
            </a:pPr>
            <a:r>
              <a:rPr lang="en-GB" altLang="sv-SE" sz="2000"/>
              <a:t>(Source: Salamon 2003)</a:t>
            </a:r>
          </a:p>
        </p:txBody>
      </p:sp>
    </p:spTree>
    <p:extLst>
      <p:ext uri="{BB962C8B-B14F-4D97-AF65-F5344CB8AC3E}">
        <p14:creationId xmlns:p14="http://schemas.microsoft.com/office/powerpoint/2010/main" val="18617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8DB84-3417-4A9D-A0BB-9CEDBA7E99AA}" type="slidenum">
              <a:rPr lang="en-US" altLang="sv-SE"/>
              <a:pPr/>
              <a:t>31</a:t>
            </a:fld>
            <a:endParaRPr lang="en-US" altLang="sv-SE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sv-SE" sz="3200" dirty="0"/>
              <a:t>III. </a:t>
            </a:r>
            <a:r>
              <a:rPr lang="en-GB" altLang="sv-SE" sz="3200" dirty="0" smtClean="0"/>
              <a:t>RELIGION, CULTURAL, IDEOLOGY </a:t>
            </a:r>
            <a:r>
              <a:rPr lang="en-GB" altLang="sv-SE" sz="3200" dirty="0"/>
              <a:t>AND </a:t>
            </a:r>
            <a:r>
              <a:rPr lang="en-GB" altLang="sv-SE" sz="3200" dirty="0" smtClean="0"/>
              <a:t>VALUES</a:t>
            </a:r>
            <a:endParaRPr lang="en-GB" altLang="sv-SE" sz="3200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sv-SE" sz="2400" dirty="0"/>
              <a:t>Today’s conceptualisations about civil society, originating in the 18</a:t>
            </a:r>
            <a:r>
              <a:rPr lang="en-GB" altLang="sv-SE" sz="2400" baseline="30000" dirty="0"/>
              <a:t>th</a:t>
            </a:r>
            <a:r>
              <a:rPr lang="en-GB" altLang="sv-SE" sz="2400" dirty="0"/>
              <a:t>, 19</a:t>
            </a:r>
            <a:r>
              <a:rPr lang="en-GB" altLang="sv-SE" sz="2400" baseline="30000" dirty="0"/>
              <a:t>th</a:t>
            </a:r>
            <a:r>
              <a:rPr lang="en-GB" altLang="sv-SE" sz="2400" dirty="0"/>
              <a:t> and early 20</a:t>
            </a:r>
            <a:r>
              <a:rPr lang="en-GB" altLang="sv-SE" sz="2400" baseline="30000" dirty="0"/>
              <a:t>th</a:t>
            </a:r>
            <a:r>
              <a:rPr lang="en-GB" altLang="sv-SE" sz="2400" dirty="0"/>
              <a:t> century, are rooted in competing interpretations of how Northern societies matured to form and function as national states.</a:t>
            </a:r>
          </a:p>
          <a:p>
            <a:pPr>
              <a:lnSpc>
                <a:spcPct val="90000"/>
              </a:lnSpc>
            </a:pPr>
            <a:r>
              <a:rPr lang="en-GB" altLang="sv-SE" sz="2400" dirty="0" smtClean="0"/>
              <a:t>Current </a:t>
            </a:r>
            <a:r>
              <a:rPr lang="en-GB" altLang="sv-SE" sz="2400" dirty="0"/>
              <a:t>thinking has yet to integrate learning from the emerging experiences of the South and East.</a:t>
            </a:r>
          </a:p>
          <a:p>
            <a:pPr>
              <a:lnSpc>
                <a:spcPct val="90000"/>
              </a:lnSpc>
            </a:pPr>
            <a:r>
              <a:rPr lang="en-GB" altLang="sv-SE" sz="2400" dirty="0"/>
              <a:t>Today's views are temporally partial and our knowledge incomplete. </a:t>
            </a:r>
          </a:p>
          <a:p>
            <a:pPr algn="r">
              <a:lnSpc>
                <a:spcPct val="90000"/>
              </a:lnSpc>
              <a:buFontTx/>
              <a:buNone/>
            </a:pPr>
            <a:r>
              <a:rPr lang="en-GB" altLang="sv-SE" sz="2400" dirty="0"/>
              <a:t>(Fowler, p.13-14, From Clayton 1996)</a:t>
            </a:r>
          </a:p>
          <a:p>
            <a:pPr>
              <a:lnSpc>
                <a:spcPct val="90000"/>
              </a:lnSpc>
            </a:pPr>
            <a:endParaRPr lang="en-GB" altLang="sv-SE" sz="2400" dirty="0"/>
          </a:p>
        </p:txBody>
      </p:sp>
    </p:spTree>
    <p:extLst>
      <p:ext uri="{BB962C8B-B14F-4D97-AF65-F5344CB8AC3E}">
        <p14:creationId xmlns:p14="http://schemas.microsoft.com/office/powerpoint/2010/main" val="34798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mtClean="0"/>
              <a:t>Maps are being re-drawn: organisational expressions are culture at work..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How does </a:t>
            </a:r>
            <a:r>
              <a:rPr lang="en-US" b="1" dirty="0" smtClean="0"/>
              <a:t>my</a:t>
            </a:r>
            <a:r>
              <a:rPr lang="en-US" dirty="0" smtClean="0"/>
              <a:t> world look like? 		</a:t>
            </a: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 smtClean="0"/>
              <a:t>   In the </a:t>
            </a:r>
            <a:r>
              <a:rPr lang="en-US" b="1" dirty="0" smtClean="0"/>
              <a:t>private sphere</a:t>
            </a:r>
          </a:p>
          <a:p>
            <a:pPr>
              <a:defRPr/>
            </a:pPr>
            <a:r>
              <a:rPr lang="en-US" dirty="0" smtClean="0"/>
              <a:t>How does </a:t>
            </a:r>
            <a:r>
              <a:rPr lang="en-US" b="1" dirty="0" smtClean="0"/>
              <a:t>our</a:t>
            </a:r>
            <a:r>
              <a:rPr lang="en-US" dirty="0" smtClean="0"/>
              <a:t> world look like? 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   In the social and </a:t>
            </a:r>
            <a:r>
              <a:rPr lang="en-US" b="1" dirty="0" smtClean="0"/>
              <a:t>public sphere</a:t>
            </a:r>
            <a:r>
              <a:rPr lang="en-US" dirty="0" smtClean="0"/>
              <a:t>? 	</a:t>
            </a:r>
          </a:p>
          <a:p>
            <a:pPr>
              <a:defRPr/>
            </a:pPr>
            <a:r>
              <a:rPr lang="en-US" dirty="0" smtClean="0"/>
              <a:t>How about </a:t>
            </a:r>
            <a:r>
              <a:rPr lang="en-US" b="1" dirty="0" smtClean="0"/>
              <a:t>the/our</a:t>
            </a:r>
            <a:r>
              <a:rPr lang="en-US" dirty="0" smtClean="0"/>
              <a:t> systems and legal frameworks? 	</a:t>
            </a:r>
            <a:r>
              <a:rPr lang="en-US" b="1" dirty="0" smtClean="0"/>
              <a:t>Structural</a:t>
            </a:r>
            <a:r>
              <a:rPr lang="en-US" dirty="0" smtClean="0"/>
              <a:t> dimensions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 smtClean="0"/>
          </a:p>
          <a:p>
            <a:pPr marL="0" indent="0">
              <a:buFontTx/>
              <a:buNone/>
              <a:defRPr/>
            </a:pPr>
            <a:r>
              <a:rPr lang="en-US" dirty="0" smtClean="0"/>
              <a:t>“Jag </a:t>
            </a:r>
            <a:r>
              <a:rPr lang="en-US" dirty="0" err="1" smtClean="0"/>
              <a:t>kör</a:t>
            </a:r>
            <a:r>
              <a:rPr lang="en-US" dirty="0" smtClean="0"/>
              <a:t> mitt </a:t>
            </a:r>
            <a:r>
              <a:rPr lang="en-US" dirty="0" err="1" smtClean="0"/>
              <a:t>eget</a:t>
            </a:r>
            <a:r>
              <a:rPr lang="en-US" dirty="0" smtClean="0"/>
              <a:t> race”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“Jag </a:t>
            </a:r>
            <a:r>
              <a:rPr lang="en-US" dirty="0" err="1" smtClean="0"/>
              <a:t>måste</a:t>
            </a:r>
            <a:r>
              <a:rPr lang="en-US" dirty="0" smtClean="0"/>
              <a:t> </a:t>
            </a:r>
            <a:r>
              <a:rPr lang="en-US" dirty="0" err="1" smtClean="0"/>
              <a:t>stå</a:t>
            </a:r>
            <a:r>
              <a:rPr lang="en-US" dirty="0" smtClean="0"/>
              <a:t> </a:t>
            </a:r>
            <a:r>
              <a:rPr lang="en-US" dirty="0" err="1" smtClean="0"/>
              <a:t>upp</a:t>
            </a:r>
            <a:r>
              <a:rPr lang="en-US" dirty="0" smtClean="0"/>
              <a:t> </a:t>
            </a:r>
            <a:r>
              <a:rPr lang="en-US" dirty="0" err="1" smtClean="0"/>
              <a:t>för</a:t>
            </a:r>
            <a:r>
              <a:rPr lang="en-US" dirty="0" smtClean="0"/>
              <a:t> min religion”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23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5265738"/>
            <a:ext cx="5486400" cy="611187"/>
          </a:xfrm>
        </p:spPr>
        <p:txBody>
          <a:bodyPr/>
          <a:lstStyle/>
          <a:p>
            <a:r>
              <a:rPr lang="en-US" altLang="sv-SE" smtClean="0"/>
              <a:t/>
            </a:r>
            <a:br>
              <a:rPr lang="en-US" altLang="sv-SE" smtClean="0"/>
            </a:br>
            <a:r>
              <a:rPr lang="en-US" altLang="sv-SE" smtClean="0"/>
              <a:t/>
            </a:r>
            <a:br>
              <a:rPr lang="en-US" altLang="sv-SE" smtClean="0"/>
            </a:br>
            <a:r>
              <a:rPr lang="en-US" altLang="sv-SE" smtClean="0"/>
              <a:t>What’s the name of this country? Have you been there?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sv-SE" sz="2800" smtClean="0"/>
          </a:p>
          <a:p>
            <a:r>
              <a:rPr lang="en-US" altLang="sv-SE" sz="2800" smtClean="0"/>
              <a:t>Caliphate 2.0?</a:t>
            </a:r>
          </a:p>
        </p:txBody>
      </p:sp>
      <p:pic>
        <p:nvPicPr>
          <p:cNvPr id="14340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9" r="20119"/>
          <a:stretch>
            <a:fillRect/>
          </a:stretch>
        </p:blipFill>
        <p:spPr>
          <a:xfrm>
            <a:off x="1792288" y="1341438"/>
            <a:ext cx="5486400" cy="3816350"/>
          </a:xfrm>
        </p:spPr>
      </p:pic>
    </p:spTree>
    <p:extLst>
      <p:ext uri="{BB962C8B-B14F-4D97-AF65-F5344CB8AC3E}">
        <p14:creationId xmlns:p14="http://schemas.microsoft.com/office/powerpoint/2010/main" val="10751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mtClean="0"/>
              <a:t>Adaption emotional patterns in time of crisis and turmoil</a:t>
            </a:r>
          </a:p>
        </p:txBody>
      </p:sp>
      <p:sp>
        <p:nvSpPr>
          <p:cNvPr id="14339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sv-SE" dirty="0" smtClean="0"/>
              <a:t>I cope</a:t>
            </a:r>
          </a:p>
          <a:p>
            <a:pPr>
              <a:defRPr/>
            </a:pPr>
            <a:r>
              <a:rPr lang="en-US" altLang="sv-SE" dirty="0" smtClean="0"/>
              <a:t>I embrace</a:t>
            </a:r>
          </a:p>
          <a:p>
            <a:pPr>
              <a:defRPr/>
            </a:pPr>
            <a:r>
              <a:rPr lang="en-US" altLang="sv-SE" dirty="0" smtClean="0"/>
              <a:t>I hate</a:t>
            </a:r>
          </a:p>
          <a:p>
            <a:pPr>
              <a:defRPr/>
            </a:pPr>
            <a:r>
              <a:rPr lang="en-US" altLang="sv-SE" dirty="0" smtClean="0"/>
              <a:t>I love</a:t>
            </a:r>
          </a:p>
          <a:p>
            <a:pPr>
              <a:defRPr/>
            </a:pPr>
            <a:r>
              <a:rPr lang="en-US" altLang="sv-SE" dirty="0" smtClean="0"/>
              <a:t>I evolve</a:t>
            </a: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dirty="0" smtClean="0"/>
              <a:t>Regression as a mechanism of defense</a:t>
            </a:r>
          </a:p>
        </p:txBody>
      </p:sp>
    </p:spTree>
    <p:extLst>
      <p:ext uri="{BB962C8B-B14F-4D97-AF65-F5344CB8AC3E}">
        <p14:creationId xmlns:p14="http://schemas.microsoft.com/office/powerpoint/2010/main" val="369366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dirty="0" smtClean="0"/>
              <a:t/>
            </a:r>
            <a:br>
              <a:rPr lang="en-US" altLang="sv-SE" dirty="0" smtClean="0"/>
            </a:br>
            <a:r>
              <a:rPr lang="en-US" altLang="sv-SE" dirty="0" smtClean="0"/>
              <a:t/>
            </a:r>
            <a:br>
              <a:rPr lang="en-US" altLang="sv-SE" dirty="0" smtClean="0"/>
            </a:br>
            <a:r>
              <a:rPr lang="en-US" altLang="sv-SE" dirty="0" smtClean="0"/>
              <a:t/>
            </a:r>
            <a:br>
              <a:rPr lang="en-US" altLang="sv-SE" dirty="0" smtClean="0"/>
            </a:br>
            <a:r>
              <a:rPr lang="en-US" altLang="sv-SE" dirty="0" smtClean="0"/>
              <a:t/>
            </a:r>
            <a:br>
              <a:rPr lang="en-US" altLang="sv-SE" dirty="0" smtClean="0"/>
            </a:br>
            <a:r>
              <a:rPr lang="en-US" altLang="sv-SE" dirty="0" smtClean="0"/>
              <a:t>Contextual background of Sweden</a:t>
            </a:r>
            <a:br>
              <a:rPr lang="en-US" altLang="sv-SE" dirty="0" smtClean="0"/>
            </a:br>
            <a:r>
              <a:rPr lang="en-US" altLang="sv-SE" dirty="0" smtClean="0"/>
              <a:t/>
            </a:r>
            <a:br>
              <a:rPr lang="en-US" altLang="sv-SE" dirty="0" smtClean="0"/>
            </a:br>
            <a:r>
              <a:rPr lang="en-US" altLang="sv-SE" dirty="0" smtClean="0"/>
              <a:t>a) Migration and culture</a:t>
            </a:r>
            <a:br>
              <a:rPr lang="en-US" altLang="sv-SE" dirty="0" smtClean="0"/>
            </a:br>
            <a:r>
              <a:rPr lang="en-US" altLang="sv-SE" dirty="0" smtClean="0"/>
              <a:t>b) religion</a:t>
            </a:r>
            <a:br>
              <a:rPr lang="en-US" altLang="sv-SE" dirty="0" smtClean="0"/>
            </a:br>
            <a:r>
              <a:rPr lang="en-US" altLang="sv-SE" dirty="0" smtClean="0"/>
              <a:t>c) welfare</a:t>
            </a:r>
          </a:p>
        </p:txBody>
      </p:sp>
    </p:spTree>
    <p:extLst>
      <p:ext uri="{BB962C8B-B14F-4D97-AF65-F5344CB8AC3E}">
        <p14:creationId xmlns:p14="http://schemas.microsoft.com/office/powerpoint/2010/main" val="330608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>a) </a:t>
            </a:r>
            <a:r>
              <a:rPr lang="sv-SE" altLang="sv-SE" dirty="0" err="1" smtClean="0"/>
              <a:t>Multicultural</a:t>
            </a:r>
            <a:r>
              <a:rPr lang="sv-SE" altLang="sv-SE" dirty="0" smtClean="0"/>
              <a:t> Sweden, the short version, </a:t>
            </a:r>
            <a:r>
              <a:rPr lang="sv-SE" altLang="sv-SE" dirty="0" err="1" smtClean="0"/>
              <a:t>citizens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born</a:t>
            </a:r>
            <a:r>
              <a:rPr lang="sv-SE" altLang="sv-SE" dirty="0" smtClean="0"/>
              <a:t> in </a:t>
            </a:r>
            <a:r>
              <a:rPr lang="sv-SE" altLang="sv-SE" dirty="0" err="1" smtClean="0"/>
              <a:t>foreign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countries</a:t>
            </a:r>
            <a:endParaRPr lang="sv-SE" altLang="sv-SE" dirty="0" smtClean="0"/>
          </a:p>
        </p:txBody>
      </p:sp>
      <p:sp>
        <p:nvSpPr>
          <p:cNvPr id="8195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endParaRPr lang="sv-SE" altLang="sv-SE" smtClean="0"/>
          </a:p>
          <a:p>
            <a:pPr marL="514350" indent="-514350">
              <a:buFontTx/>
              <a:buAutoNum type="arabicPeriod"/>
            </a:pPr>
            <a:r>
              <a:rPr lang="sv-SE" altLang="sv-SE" smtClean="0"/>
              <a:t>Finland</a:t>
            </a:r>
          </a:p>
          <a:p>
            <a:pPr marL="514350" indent="-514350">
              <a:buFontTx/>
              <a:buAutoNum type="arabicPeriod"/>
            </a:pPr>
            <a:r>
              <a:rPr lang="sv-SE" altLang="sv-SE" smtClean="0"/>
              <a:t>?</a:t>
            </a:r>
          </a:p>
          <a:p>
            <a:pPr marL="514350" indent="-514350">
              <a:buFontTx/>
              <a:buAutoNum type="arabicPeriod"/>
            </a:pPr>
            <a:r>
              <a:rPr lang="sv-SE" altLang="sv-SE" smtClean="0"/>
              <a:t>Poland</a:t>
            </a:r>
          </a:p>
        </p:txBody>
      </p:sp>
    </p:spTree>
    <p:extLst>
      <p:ext uri="{BB962C8B-B14F-4D97-AF65-F5344CB8AC3E}">
        <p14:creationId xmlns:p14="http://schemas.microsoft.com/office/powerpoint/2010/main" val="427904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Nr 2</a:t>
            </a:r>
          </a:p>
        </p:txBody>
      </p:sp>
      <p:sp>
        <p:nvSpPr>
          <p:cNvPr id="32771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sv-SE" altLang="sv-SE" smtClean="0"/>
              <a:t>Iraq</a:t>
            </a:r>
          </a:p>
        </p:txBody>
      </p:sp>
    </p:spTree>
    <p:extLst>
      <p:ext uri="{BB962C8B-B14F-4D97-AF65-F5344CB8AC3E}">
        <p14:creationId xmlns:p14="http://schemas.microsoft.com/office/powerpoint/2010/main" val="323321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altLang="sv-SE" smtClean="0"/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716492"/>
              </p:ext>
            </p:extLst>
          </p:nvPr>
        </p:nvGraphicFramePr>
        <p:xfrm>
          <a:off x="4139952" y="1340768"/>
          <a:ext cx="2312987" cy="5337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2718"/>
                <a:gridCol w="1080269"/>
              </a:tblGrid>
              <a:tr h="222211">
                <a:tc rowSpan="2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sv-SE" sz="1600" b="1" kern="1200" dirty="0" smtClean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600" b="1" kern="1200" dirty="0" smtClean="0">
                          <a:effectLst/>
                        </a:rPr>
                        <a:t>(2012)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sv-SE" sz="1600" b="1" kern="1200" dirty="0" smtClean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600" b="1" kern="1200" dirty="0" smtClean="0">
                          <a:effectLst/>
                        </a:rPr>
                        <a:t>Födelseland</a:t>
                      </a:r>
                      <a:endParaRPr lang="sv-SE" sz="1600" b="1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800">
                          <a:effectLst/>
                        </a:rPr>
                        <a:t> </a:t>
                      </a:r>
                      <a:endParaRPr lang="sv-SE" sz="8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0406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b="1" kern="1200" dirty="0" smtClean="0">
                          <a:effectLst/>
                        </a:rPr>
                        <a:t>     </a:t>
                      </a:r>
                    </a:p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b="1" kern="1200" baseline="0" dirty="0" smtClean="0">
                          <a:effectLst/>
                        </a:rPr>
                        <a:t>     </a:t>
                      </a:r>
                      <a:r>
                        <a:rPr lang="sv-SE" sz="1600" b="1" kern="1200" dirty="0" smtClean="0">
                          <a:effectLst/>
                        </a:rPr>
                        <a:t>Totalt</a:t>
                      </a:r>
                      <a:endParaRPr lang="sv-SE" sz="1600" b="1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 anchor="ctr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Finland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163 867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Irak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127 860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Polen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75 323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Jugoslavien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69 269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Iran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65 649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446880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Bosnien</a:t>
                      </a:r>
                      <a:r>
                        <a:rPr lang="sv-SE" sz="1600" kern="1200" dirty="0" smtClean="0">
                          <a:effectLst/>
                        </a:rPr>
                        <a:t>‑</a:t>
                      </a:r>
                    </a:p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 smtClean="0">
                          <a:effectLst/>
                        </a:rPr>
                        <a:t>Hercegovina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56 595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Tyskland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48 731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Turkiet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45 085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Danmark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44 209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Somalia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43 966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Norge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42 884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Thailand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35 554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Chile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28 425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Syrien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27 510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6135">
                <a:tc>
                  <a:txBody>
                    <a:bodyPr/>
                    <a:lstStyle/>
                    <a:p>
                      <a:pPr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>
                          <a:effectLst/>
                        </a:rPr>
                        <a:t>Kina</a:t>
                      </a:r>
                      <a:endParaRPr lang="sv-SE" sz="16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26 824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  <a:tr h="26032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Totalt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600" kern="1200" dirty="0">
                          <a:effectLst/>
                        </a:rPr>
                        <a:t>1 473 256</a:t>
                      </a:r>
                      <a:endParaRPr lang="sv-SE" sz="16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15085" marR="15085" marT="7540" marB="754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03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b) Religious heritage</a:t>
            </a:r>
          </a:p>
        </p:txBody>
      </p:sp>
      <p:sp>
        <p:nvSpPr>
          <p:cNvPr id="4608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sv-SE" altLang="sv-SE" smtClean="0"/>
              <a:t>Hundreds of years of paganism or Asa-tro: ”den forna/hedniska seden" (</a:t>
            </a:r>
            <a:r>
              <a:rPr lang="sv-SE" altLang="sv-SE" i="1" smtClean="0"/>
              <a:t>hinn forni/heiðinn siðr” </a:t>
            </a:r>
            <a:r>
              <a:rPr lang="sv-SE" altLang="sv-SE" smtClean="0"/>
              <a:t>until approx. 1000-1100.</a:t>
            </a:r>
          </a:p>
        </p:txBody>
      </p:sp>
    </p:spTree>
    <p:extLst>
      <p:ext uri="{BB962C8B-B14F-4D97-AF65-F5344CB8AC3E}">
        <p14:creationId xmlns:p14="http://schemas.microsoft.com/office/powerpoint/2010/main" val="164887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Swedish Midsummer Feast, June 21</a:t>
            </a:r>
          </a:p>
        </p:txBody>
      </p:sp>
      <p:pic>
        <p:nvPicPr>
          <p:cNvPr id="47107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8513" y="2971800"/>
            <a:ext cx="3611562" cy="2897188"/>
          </a:xfrm>
        </p:spPr>
      </p:pic>
    </p:spTree>
    <p:extLst>
      <p:ext uri="{BB962C8B-B14F-4D97-AF65-F5344CB8AC3E}">
        <p14:creationId xmlns:p14="http://schemas.microsoft.com/office/powerpoint/2010/main" val="282252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Second historical phase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sv-SE" dirty="0" smtClean="0"/>
              <a:t>2. 5-600 </a:t>
            </a:r>
            <a:r>
              <a:rPr lang="sv-SE" dirty="0" err="1" smtClean="0"/>
              <a:t>years</a:t>
            </a:r>
            <a:r>
              <a:rPr lang="sv-SE" dirty="0" smtClean="0"/>
              <a:t> of </a:t>
            </a:r>
            <a:r>
              <a:rPr lang="sv-SE" dirty="0" err="1" smtClean="0"/>
              <a:t>Catholicism</a:t>
            </a:r>
            <a:r>
              <a:rPr lang="sv-SE" dirty="0" smtClean="0"/>
              <a:t>, </a:t>
            </a:r>
            <a:r>
              <a:rPr lang="sv-SE" dirty="0" err="1" smtClean="0"/>
              <a:t>until</a:t>
            </a:r>
            <a:r>
              <a:rPr lang="sv-SE" dirty="0" smtClean="0"/>
              <a:t> 1500 ca</a:t>
            </a:r>
          </a:p>
          <a:p>
            <a:pPr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6989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Lucia-feast, December 13</a:t>
            </a:r>
          </a:p>
        </p:txBody>
      </p:sp>
      <p:pic>
        <p:nvPicPr>
          <p:cNvPr id="49155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95625" y="2816225"/>
            <a:ext cx="4645025" cy="2557463"/>
          </a:xfrm>
        </p:spPr>
      </p:pic>
    </p:spTree>
    <p:extLst>
      <p:ext uri="{BB962C8B-B14F-4D97-AF65-F5344CB8AC3E}">
        <p14:creationId xmlns:p14="http://schemas.microsoft.com/office/powerpoint/2010/main" val="228141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Cont.</a:t>
            </a:r>
          </a:p>
        </p:txBody>
      </p:sp>
      <p:sp>
        <p:nvSpPr>
          <p:cNvPr id="50179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sv-SE" altLang="sv-SE" smtClean="0"/>
              <a:t>3. 400 years of State Lutheran Protestantism, until 2000</a:t>
            </a:r>
          </a:p>
          <a:p>
            <a:pPr marL="0" indent="0">
              <a:buFontTx/>
              <a:buNone/>
            </a:pPr>
            <a:r>
              <a:rPr lang="sv-SE" altLang="sv-SE" smtClean="0"/>
              <a:t>4. 150 years of Protestant Free Churches, still on-going but decreasing in numbers and members.</a:t>
            </a:r>
          </a:p>
          <a:p>
            <a:pPr marL="0" indent="0">
              <a:buFontTx/>
              <a:buNone/>
            </a:pPr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147210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Cont.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sv-SE" dirty="0" smtClean="0"/>
              <a:t>5. 50 </a:t>
            </a:r>
            <a:r>
              <a:rPr lang="sv-SE" dirty="0" err="1" smtClean="0"/>
              <a:t>years</a:t>
            </a:r>
            <a:r>
              <a:rPr lang="sv-SE" dirty="0" smtClean="0"/>
              <a:t> of </a:t>
            </a:r>
            <a:r>
              <a:rPr lang="sv-SE" dirty="0" err="1" smtClean="0"/>
              <a:t>increasing</a:t>
            </a:r>
            <a:r>
              <a:rPr lang="sv-SE" dirty="0" smtClean="0"/>
              <a:t> </a:t>
            </a:r>
            <a:r>
              <a:rPr lang="sv-SE" dirty="0" err="1" smtClean="0"/>
              <a:t>numbers</a:t>
            </a:r>
            <a:r>
              <a:rPr lang="sv-SE" dirty="0" smtClean="0"/>
              <a:t> of </a:t>
            </a:r>
            <a:r>
              <a:rPr lang="sv-SE" dirty="0" err="1" smtClean="0"/>
              <a:t>others</a:t>
            </a:r>
            <a:r>
              <a:rPr lang="sv-SE" dirty="0" smtClean="0"/>
              <a:t> </a:t>
            </a:r>
            <a:r>
              <a:rPr lang="sv-SE" dirty="0" err="1" smtClean="0"/>
              <a:t>congregrations</a:t>
            </a:r>
            <a:r>
              <a:rPr lang="sv-SE" dirty="0" smtClean="0"/>
              <a:t>/religions </a:t>
            </a:r>
            <a:r>
              <a:rPr lang="sv-SE" dirty="0" err="1" smtClean="0"/>
              <a:t>such</a:t>
            </a:r>
            <a:r>
              <a:rPr lang="sv-SE" dirty="0" smtClean="0"/>
              <a:t> as </a:t>
            </a:r>
            <a:r>
              <a:rPr lang="sv-SE" dirty="0" err="1" smtClean="0"/>
              <a:t>Catholicism</a:t>
            </a:r>
            <a:r>
              <a:rPr lang="sv-SE" dirty="0" smtClean="0"/>
              <a:t>, </a:t>
            </a:r>
            <a:r>
              <a:rPr lang="sv-SE" dirty="0" err="1" smtClean="0"/>
              <a:t>Orthodoxism</a:t>
            </a:r>
            <a:r>
              <a:rPr lang="sv-SE" dirty="0" smtClean="0"/>
              <a:t>, Oriental </a:t>
            </a:r>
            <a:r>
              <a:rPr lang="sv-SE" dirty="0" err="1" smtClean="0"/>
              <a:t>churches</a:t>
            </a:r>
            <a:r>
              <a:rPr lang="sv-SE" dirty="0" smtClean="0"/>
              <a:t> and Islam (</a:t>
            </a:r>
            <a:r>
              <a:rPr lang="sv-SE" dirty="0" err="1" smtClean="0"/>
              <a:t>increasing</a:t>
            </a:r>
            <a:r>
              <a:rPr lang="sv-SE" dirty="0" smtClean="0"/>
              <a:t>), </a:t>
            </a:r>
            <a:r>
              <a:rPr lang="sv-SE" dirty="0" err="1" smtClean="0"/>
              <a:t>mainly</a:t>
            </a:r>
            <a:r>
              <a:rPr lang="sv-SE" dirty="0" smtClean="0"/>
              <a:t> </a:t>
            </a:r>
            <a:r>
              <a:rPr lang="sv-SE" dirty="0" err="1" smtClean="0"/>
              <a:t>due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immigration.</a:t>
            </a:r>
          </a:p>
          <a:p>
            <a:pPr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871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/>
        </p:nvGraphicFramePr>
        <p:xfrm>
          <a:off x="3527425" y="800100"/>
          <a:ext cx="3781425" cy="5983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597"/>
                <a:gridCol w="1116421"/>
                <a:gridCol w="1080407"/>
              </a:tblGrid>
              <a:tr h="53352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>
                          <a:effectLst/>
                        </a:rPr>
                        <a:t>Typ av </a:t>
                      </a:r>
                      <a:r>
                        <a:rPr lang="sv-SE" sz="1400" b="1" dirty="0" err="1" smtClean="0">
                          <a:effectLst/>
                        </a:rPr>
                        <a:t>congregation</a:t>
                      </a:r>
                      <a:endParaRPr lang="sv-SE" sz="1400" b="1" dirty="0" smtClean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sv-SE" sz="1400" b="1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>
                          <a:effectLst/>
                        </a:rPr>
                        <a:t>Church </a:t>
                      </a:r>
                      <a:r>
                        <a:rPr lang="en-GB" sz="1400" b="1" dirty="0">
                          <a:effectLst/>
                        </a:rPr>
                        <a:t>attendance</a:t>
                      </a:r>
                      <a:endParaRPr lang="sv-SE" sz="1400" b="1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 err="1">
                          <a:effectLst/>
                        </a:rPr>
                        <a:t>Members</a:t>
                      </a:r>
                      <a:endParaRPr lang="sv-SE" sz="1400" b="1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53352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sv-SE" sz="1400" dirty="0">
                          <a:effectLst/>
                        </a:rPr>
                        <a:t>Church of </a:t>
                      </a:r>
                      <a:r>
                        <a:rPr lang="sv-SE" sz="1400" dirty="0" smtClean="0">
                          <a:effectLst/>
                        </a:rPr>
                        <a:t>Sweden</a:t>
                      </a:r>
                    </a:p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Decreasing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Decreasing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71136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2"/>
                        <a:tabLst>
                          <a:tab pos="457200" algn="l"/>
                        </a:tabLst>
                      </a:pPr>
                      <a:r>
                        <a:rPr lang="sv-SE" sz="1400" dirty="0" err="1">
                          <a:effectLst/>
                        </a:rPr>
                        <a:t>Evangelical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r>
                        <a:rPr lang="sv-SE" sz="1400" dirty="0" err="1">
                          <a:effectLst/>
                        </a:rPr>
                        <a:t>free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r>
                        <a:rPr lang="sv-SE" sz="1400" dirty="0" err="1">
                          <a:effectLst/>
                        </a:rPr>
                        <a:t>churches</a:t>
                      </a:r>
                      <a:r>
                        <a:rPr lang="sv-SE" sz="1400" dirty="0">
                          <a:effectLst/>
                        </a:rPr>
                        <a:t> (liberal</a:t>
                      </a:r>
                      <a:r>
                        <a:rPr lang="sv-SE" sz="1400" dirty="0" smtClean="0">
                          <a:effectLst/>
                        </a:rPr>
                        <a:t>)</a:t>
                      </a:r>
                    </a:p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2"/>
                        <a:tabLst>
                          <a:tab pos="457200" algn="l"/>
                        </a:tabLst>
                      </a:pP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Decreasing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Decreasing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53352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3"/>
                        <a:tabLst>
                          <a:tab pos="457200" algn="l"/>
                        </a:tabLst>
                      </a:pPr>
                      <a:r>
                        <a:rPr lang="sv-SE" sz="1400" dirty="0" err="1">
                          <a:effectLst/>
                        </a:rPr>
                        <a:t>Pentecostal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r>
                        <a:rPr lang="sv-SE" sz="1400" dirty="0" err="1" smtClean="0">
                          <a:effectLst/>
                        </a:rPr>
                        <a:t>churches</a:t>
                      </a:r>
                      <a:endParaRPr lang="sv-SE" sz="14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3"/>
                        <a:tabLst>
                          <a:tab pos="457200" algn="l"/>
                        </a:tabLst>
                      </a:pP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 err="1">
                          <a:effectLst/>
                        </a:rPr>
                        <a:t>Stable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Increasing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71136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r>
                        <a:rPr lang="sv-SE" sz="1400" dirty="0">
                          <a:effectLst/>
                        </a:rPr>
                        <a:t>Roman-</a:t>
                      </a:r>
                      <a:r>
                        <a:rPr lang="sv-SE" sz="1400" dirty="0" err="1">
                          <a:effectLst/>
                        </a:rPr>
                        <a:t>Catholic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r>
                        <a:rPr lang="sv-SE" sz="1400" dirty="0" smtClean="0">
                          <a:effectLst/>
                        </a:rPr>
                        <a:t>Church</a:t>
                      </a:r>
                    </a:p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 err="1">
                          <a:effectLst/>
                        </a:rPr>
                        <a:t>Stable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Increasing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71136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5"/>
                        <a:tabLst>
                          <a:tab pos="457200" algn="l"/>
                        </a:tabLst>
                      </a:pPr>
                      <a:r>
                        <a:rPr lang="sv-SE" sz="1400" dirty="0">
                          <a:effectLst/>
                        </a:rPr>
                        <a:t>Oriental </a:t>
                      </a:r>
                      <a:r>
                        <a:rPr lang="sv-SE" sz="1400" dirty="0" err="1">
                          <a:effectLst/>
                        </a:rPr>
                        <a:t>Catholic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r>
                        <a:rPr lang="sv-SE" sz="1400" dirty="0" err="1" smtClean="0">
                          <a:effectLst/>
                        </a:rPr>
                        <a:t>churches</a:t>
                      </a:r>
                      <a:endParaRPr lang="sv-SE" sz="14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5"/>
                        <a:tabLst>
                          <a:tab pos="457200" algn="l"/>
                        </a:tabLst>
                      </a:pP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 err="1">
                          <a:effectLst/>
                        </a:rPr>
                        <a:t>Increasing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Increasing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53352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6"/>
                        <a:tabLst>
                          <a:tab pos="457200" algn="l"/>
                        </a:tabLst>
                      </a:pPr>
                      <a:r>
                        <a:rPr lang="sv-SE" sz="1400" dirty="0" err="1">
                          <a:effectLst/>
                        </a:rPr>
                        <a:t>Orthodox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r>
                        <a:rPr lang="sv-SE" sz="1400" dirty="0" err="1">
                          <a:effectLst/>
                        </a:rPr>
                        <a:t>churches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endParaRPr lang="sv-SE" sz="14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6"/>
                        <a:tabLst>
                          <a:tab pos="457200" algn="l"/>
                        </a:tabLst>
                      </a:pP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 err="1">
                          <a:effectLst/>
                        </a:rPr>
                        <a:t>Decreasing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Stable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53352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7"/>
                        <a:tabLst>
                          <a:tab pos="457200" algn="l"/>
                        </a:tabLst>
                      </a:pPr>
                      <a:r>
                        <a:rPr lang="sv-SE" sz="1400" dirty="0">
                          <a:effectLst/>
                        </a:rPr>
                        <a:t>Oriental </a:t>
                      </a:r>
                      <a:r>
                        <a:rPr lang="sv-SE" sz="1400" dirty="0" err="1" smtClean="0">
                          <a:effectLst/>
                        </a:rPr>
                        <a:t>churches</a:t>
                      </a:r>
                      <a:endParaRPr lang="sv-SE" sz="14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7"/>
                        <a:tabLst>
                          <a:tab pos="457200" algn="l"/>
                        </a:tabLst>
                      </a:pP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Increasing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 err="1">
                          <a:effectLst/>
                        </a:rPr>
                        <a:t>Increasing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8892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8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Other denomination, movements and sects 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8"/>
                        <a:tabLst>
                          <a:tab pos="457200" algn="l"/>
                        </a:tabLst>
                      </a:pP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Varying</a:t>
                      </a:r>
                      <a:endParaRPr lang="sv-SE" sz="14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 err="1">
                          <a:effectLst/>
                        </a:rPr>
                        <a:t>Varying</a:t>
                      </a:r>
                      <a:r>
                        <a:rPr lang="sv-SE" sz="1400" dirty="0">
                          <a:effectLst/>
                        </a:rPr>
                        <a:t> 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  <a:tr h="29241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AutoNum type="arabicPeriod" startAt="9"/>
                        <a:tabLst>
                          <a:tab pos="457200" algn="l"/>
                        </a:tabLst>
                      </a:pPr>
                      <a:r>
                        <a:rPr lang="sv-SE" sz="1400" dirty="0">
                          <a:effectLst/>
                        </a:rPr>
                        <a:t>Islam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 err="1">
                          <a:effectLst/>
                        </a:rPr>
                        <a:t>Increasing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sv-SE" sz="1400" dirty="0" err="1">
                          <a:effectLst/>
                        </a:rPr>
                        <a:t>Increasing</a:t>
                      </a:r>
                      <a:endParaRPr lang="sv-SE" sz="14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30187" marR="30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70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mtClean="0"/>
              <a:t/>
            </a:r>
            <a:br>
              <a:rPr lang="en-US" altLang="sv-SE" smtClean="0"/>
            </a:br>
            <a:r>
              <a:rPr lang="en-US" altLang="sv-SE" smtClean="0"/>
              <a:t>c) The Swedish Welfare Model</a:t>
            </a:r>
          </a:p>
        </p:txBody>
      </p:sp>
    </p:spTree>
    <p:extLst>
      <p:ext uri="{BB962C8B-B14F-4D97-AF65-F5344CB8AC3E}">
        <p14:creationId xmlns:p14="http://schemas.microsoft.com/office/powerpoint/2010/main" val="257126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altLang="sv-SE" smtClean="0"/>
          </a:p>
        </p:txBody>
      </p:sp>
      <p:graphicFrame>
        <p:nvGraphicFramePr>
          <p:cNvPr id="5" name="Platshållare för bild 4"/>
          <p:cNvGraphicFramePr>
            <a:graphicFrameLocks noGrp="1"/>
          </p:cNvGraphicFramePr>
          <p:nvPr>
            <p:ph type="pic" idx="1"/>
          </p:nvPr>
        </p:nvGraphicFramePr>
        <p:xfrm>
          <a:off x="3060700" y="1092200"/>
          <a:ext cx="2949575" cy="4032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9152"/>
                <a:gridCol w="1710423"/>
              </a:tblGrid>
              <a:tr h="175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Country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Welfare system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175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Northern Europe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175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Sweden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Social Democratic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175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Norway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Social Democratic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175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Finland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Social Democratic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175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England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Liberal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350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Continental Europe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35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Germany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Conservative and corporatist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175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France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Corporatist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35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Italy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Conservative/corporatist or Social/capitalist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175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Greece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Southern European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175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Eastern Europe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35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Latvia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Liberal and conservative-corporatist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35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Poland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Conservative and corporative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35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Croatia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Post-communist, not classified 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  <a:tr h="35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Romania</a:t>
                      </a:r>
                      <a:endParaRPr lang="sv-SE" sz="120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Post-communist, not classified</a:t>
                      </a:r>
                      <a:endParaRPr lang="sv-SE" sz="1200" dirty="0">
                        <a:effectLst/>
                        <a:latin typeface="Garamond"/>
                        <a:ea typeface="Times New Roman"/>
                        <a:cs typeface="Times New Roman"/>
                      </a:endParaRPr>
                    </a:p>
                  </a:txBody>
                  <a:tcPr marL="68595" marR="68595" marT="0" marB="0"/>
                </a:tc>
              </a:tr>
            </a:tbl>
          </a:graphicData>
        </a:graphic>
      </p:graphicFrame>
      <p:sp>
        <p:nvSpPr>
          <p:cNvPr id="54328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sv-SE" sz="2000" smtClean="0"/>
              <a:t>Welfare Systems in Europe, some examples using Esping Andersen model: it’s a confusing world!</a:t>
            </a:r>
          </a:p>
        </p:txBody>
      </p:sp>
      <p:sp>
        <p:nvSpPr>
          <p:cNvPr id="54329" name="Rectangle 1"/>
          <p:cNvSpPr>
            <a:spLocks noChangeArrowheads="1"/>
          </p:cNvSpPr>
          <p:nvPr/>
        </p:nvSpPr>
        <p:spPr bwMode="auto">
          <a:xfrm>
            <a:off x="3060700" y="1092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007488"/>
              </a:buClr>
              <a:buChar char="•"/>
              <a:defRPr sz="2800">
                <a:solidFill>
                  <a:srgbClr val="685544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7488"/>
              </a:buClr>
              <a:buChar char="•"/>
              <a:defRPr sz="2600">
                <a:solidFill>
                  <a:srgbClr val="685544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7488"/>
              </a:buClr>
              <a:buChar char="•"/>
              <a:defRPr sz="2400">
                <a:solidFill>
                  <a:srgbClr val="685544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7488"/>
              </a:buClr>
              <a:buChar char="•"/>
              <a:defRPr sz="2400">
                <a:solidFill>
                  <a:srgbClr val="685544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7488"/>
              </a:buClr>
              <a:buChar char="•"/>
              <a:defRPr sz="2400">
                <a:solidFill>
                  <a:srgbClr val="685544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488"/>
              </a:buClr>
              <a:buChar char="•"/>
              <a:defRPr sz="2400">
                <a:solidFill>
                  <a:srgbClr val="685544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488"/>
              </a:buClr>
              <a:buChar char="•"/>
              <a:defRPr sz="2400">
                <a:solidFill>
                  <a:srgbClr val="685544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488"/>
              </a:buClr>
              <a:buChar char="•"/>
              <a:defRPr sz="2400">
                <a:solidFill>
                  <a:srgbClr val="685544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488"/>
              </a:buClr>
              <a:buChar char="•"/>
              <a:defRPr sz="2400">
                <a:solidFill>
                  <a:srgbClr val="685544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sv-SE" altLang="sv-SE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10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z="3200" smtClean="0"/>
              <a:t>What is typical in the Swedish Welfare Model?</a:t>
            </a:r>
          </a:p>
        </p:txBody>
      </p:sp>
      <p:sp>
        <p:nvSpPr>
          <p:cNvPr id="5529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altLang="sv-SE" sz="2400" smtClean="0"/>
              <a:t>The Strong Emphasis of the role of the State in the Regulation, Funding and Implementation of Welfare</a:t>
            </a:r>
          </a:p>
          <a:p>
            <a:r>
              <a:rPr lang="sv-SE" altLang="sv-SE" sz="2400" smtClean="0"/>
              <a:t>General Welfare Policies and Services</a:t>
            </a:r>
          </a:p>
          <a:p>
            <a:r>
              <a:rPr lang="sv-SE" altLang="sv-SE" sz="2400" smtClean="0"/>
              <a:t>Strong Central Government in Social Policy Making – strong Local Government in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2768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Cont.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sv-SE" altLang="sv-SE" dirty="0" smtClean="0"/>
              <a:t>Focus on Citizens’ </a:t>
            </a:r>
            <a:r>
              <a:rPr lang="sv-SE" altLang="sv-SE" dirty="0" err="1" smtClean="0"/>
              <a:t>equality</a:t>
            </a:r>
            <a:r>
              <a:rPr lang="sv-SE" altLang="sv-SE" dirty="0" smtClean="0"/>
              <a:t> </a:t>
            </a:r>
          </a:p>
          <a:p>
            <a:pPr>
              <a:defRPr/>
            </a:pPr>
            <a:r>
              <a:rPr lang="sv-SE" altLang="sv-SE" dirty="0" smtClean="0"/>
              <a:t>Tax- and not </a:t>
            </a:r>
            <a:r>
              <a:rPr lang="sv-SE" altLang="sv-SE" dirty="0" err="1" smtClean="0"/>
              <a:t>fee-based</a:t>
            </a:r>
            <a:r>
              <a:rPr lang="sv-SE" altLang="sv-SE" dirty="0" smtClean="0"/>
              <a:t>: voucher system</a:t>
            </a:r>
          </a:p>
          <a:p>
            <a:pPr>
              <a:defRPr/>
            </a:pPr>
            <a:r>
              <a:rPr lang="sv-SE" altLang="sv-SE" dirty="0" smtClean="0"/>
              <a:t>A generalised right-</a:t>
            </a:r>
            <a:r>
              <a:rPr lang="sv-SE" altLang="sv-SE" dirty="0" err="1" smtClean="0"/>
              <a:t>based</a:t>
            </a:r>
            <a:r>
              <a:rPr lang="sv-SE" altLang="sv-SE" dirty="0" smtClean="0"/>
              <a:t> and not </a:t>
            </a:r>
          </a:p>
          <a:p>
            <a:pPr marL="0" indent="0">
              <a:buFontTx/>
              <a:buNone/>
              <a:defRPr/>
            </a:pPr>
            <a:r>
              <a:rPr lang="sv-SE" altLang="sv-SE" dirty="0"/>
              <a:t> </a:t>
            </a:r>
            <a:r>
              <a:rPr lang="sv-SE" altLang="sv-SE" dirty="0" smtClean="0"/>
              <a:t>  ad-hoc </a:t>
            </a:r>
            <a:r>
              <a:rPr lang="sv-SE" altLang="sv-SE" dirty="0" err="1" smtClean="0"/>
              <a:t>need-based</a:t>
            </a:r>
            <a:r>
              <a:rPr lang="sv-SE" altLang="sv-SE" dirty="0" smtClean="0"/>
              <a:t> approach</a:t>
            </a:r>
          </a:p>
          <a:p>
            <a:pPr>
              <a:defRPr/>
            </a:pPr>
            <a:r>
              <a:rPr lang="sv-SE" altLang="sv-SE" dirty="0" err="1" smtClean="0"/>
              <a:t>Resource-allocation</a:t>
            </a:r>
            <a:r>
              <a:rPr lang="sv-SE" altLang="sv-SE" dirty="0" smtClean="0"/>
              <a:t> is legitime and </a:t>
            </a:r>
            <a:r>
              <a:rPr lang="sv-SE" altLang="sv-SE" dirty="0" err="1" smtClean="0"/>
              <a:t>politically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correct</a:t>
            </a:r>
            <a:r>
              <a:rPr lang="sv-SE" altLang="sv-SE" dirty="0" smtClean="0"/>
              <a:t> (strong </a:t>
            </a:r>
            <a:r>
              <a:rPr lang="sv-SE" altLang="sv-SE" dirty="0" err="1" smtClean="0"/>
              <a:t>government</a:t>
            </a:r>
            <a:r>
              <a:rPr lang="sv-SE" altLang="sv-SE" dirty="0" smtClean="0"/>
              <a:t> ok)</a:t>
            </a:r>
          </a:p>
        </p:txBody>
      </p:sp>
    </p:spTree>
    <p:extLst>
      <p:ext uri="{BB962C8B-B14F-4D97-AF65-F5344CB8AC3E}">
        <p14:creationId xmlns:p14="http://schemas.microsoft.com/office/powerpoint/2010/main" val="314108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Johns Hopkins University</a:t>
            </a:r>
          </a:p>
          <a:p>
            <a:r>
              <a:rPr lang="en-US" dirty="0" err="1" smtClean="0"/>
              <a:t>Civicus</a:t>
            </a:r>
            <a:endParaRPr lang="en-US" dirty="0" smtClean="0"/>
          </a:p>
          <a:p>
            <a:r>
              <a:rPr lang="en-US" dirty="0" err="1" smtClean="0"/>
              <a:t>Intrac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2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al">
  <a:themeElements>
    <a:clrScheme name="Office-tema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Office-tema">
      <a:majorFont>
        <a:latin typeface="Times New Roman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ma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8">
        <a:dk1>
          <a:srgbClr val="1B3753"/>
        </a:dk1>
        <a:lt1>
          <a:srgbClr val="FFFFFF"/>
        </a:lt1>
        <a:dk2>
          <a:srgbClr val="009999"/>
        </a:dk2>
        <a:lt2>
          <a:srgbClr val="FFF385"/>
        </a:lt2>
        <a:accent1>
          <a:srgbClr val="9AE6C0"/>
        </a:accent1>
        <a:accent2>
          <a:srgbClr val="0099CC"/>
        </a:accent2>
        <a:accent3>
          <a:srgbClr val="AACACA"/>
        </a:accent3>
        <a:accent4>
          <a:srgbClr val="DADADA"/>
        </a:accent4>
        <a:accent5>
          <a:srgbClr val="CAF0DC"/>
        </a:accent5>
        <a:accent6>
          <a:srgbClr val="008AB9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Global</Template>
  <TotalTime>453</TotalTime>
  <Words>1577</Words>
  <Application>Microsoft Office PowerPoint</Application>
  <PresentationFormat>Bildspel på skärmen (4:3)</PresentationFormat>
  <Paragraphs>359</Paragraphs>
  <Slides>50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50</vt:i4>
      </vt:variant>
    </vt:vector>
  </HeadingPairs>
  <TitlesOfParts>
    <vt:vector size="51" baseType="lpstr">
      <vt:lpstr>Global</vt:lpstr>
      <vt:lpstr>Religion in Late Modern Society: Welfare and Media   </vt:lpstr>
      <vt:lpstr>No words…</vt:lpstr>
      <vt:lpstr>Mission and Vision</vt:lpstr>
      <vt:lpstr>PowerPoint-presentation</vt:lpstr>
      <vt:lpstr>My background</vt:lpstr>
      <vt:lpstr>PowerPoint-presentation</vt:lpstr>
      <vt:lpstr>THE TOPIC OF TODAY</vt:lpstr>
      <vt:lpstr>Presentation </vt:lpstr>
      <vt:lpstr>Community</vt:lpstr>
      <vt:lpstr>Text book definitions on “Community”</vt:lpstr>
      <vt:lpstr>Identity</vt:lpstr>
      <vt:lpstr>Primary Identities</vt:lpstr>
      <vt:lpstr>Secondary category of identity</vt:lpstr>
      <vt:lpstr>Third category of identity</vt:lpstr>
      <vt:lpstr>FIRST, SECOND AND THIRD SECTORS </vt:lpstr>
      <vt:lpstr>Public Sector and Government</vt:lpstr>
      <vt:lpstr>Corporate Sector</vt:lpstr>
      <vt:lpstr>NGOs..</vt:lpstr>
      <vt:lpstr>1. Civil Society</vt:lpstr>
      <vt:lpstr>GONGOs and DONGOs??..</vt:lpstr>
      <vt:lpstr>1. Civil society: “the extreme” case of Sweden</vt:lpstr>
      <vt:lpstr>Trust and Identity</vt:lpstr>
      <vt:lpstr>CIVIL SOCIETY ACTORS</vt:lpstr>
      <vt:lpstr>THE NATURE OF CIVIL SOCIETY</vt:lpstr>
      <vt:lpstr> I. FINANCIAL BASE –  SOME STATISTICS</vt:lpstr>
      <vt:lpstr>Cont.</vt:lpstr>
      <vt:lpstr>FINANCIAL BASE - REVENUES</vt:lpstr>
      <vt:lpstr>II. ORGANIZATIONAL EXPRESSIONS</vt:lpstr>
      <vt:lpstr>CATEGORIZATION OF CIVIL SOCIETY ORGANIZATIONS (CSOs)</vt:lpstr>
      <vt:lpstr>FIELDS OF NONPROFIT ACTIVITY</vt:lpstr>
      <vt:lpstr>III. RELIGION, CULTURAL, IDEOLOGY AND VALUES</vt:lpstr>
      <vt:lpstr>Maps are being re-drawn: organisational expressions are culture at work..</vt:lpstr>
      <vt:lpstr>  What’s the name of this country? Have you been there?</vt:lpstr>
      <vt:lpstr>Adaption emotional patterns in time of crisis and turmoil</vt:lpstr>
      <vt:lpstr>    Contextual background of Sweden  a) Migration and culture b) religion c) welfare</vt:lpstr>
      <vt:lpstr> a) Multicultural Sweden, the short version, citizens born in foreign countries</vt:lpstr>
      <vt:lpstr>Nr 2</vt:lpstr>
      <vt:lpstr>PowerPoint-presentation</vt:lpstr>
      <vt:lpstr>b) Religious heritage</vt:lpstr>
      <vt:lpstr>Swedish Midsummer Feast, June 21</vt:lpstr>
      <vt:lpstr>Second historical phase</vt:lpstr>
      <vt:lpstr>Lucia-feast, December 13</vt:lpstr>
      <vt:lpstr>Cont.</vt:lpstr>
      <vt:lpstr>Cont.</vt:lpstr>
      <vt:lpstr>PowerPoint-presentation</vt:lpstr>
      <vt:lpstr> c) The Swedish Welfare Model</vt:lpstr>
      <vt:lpstr>PowerPoint-presentation</vt:lpstr>
      <vt:lpstr>What is typical in the Swedish Welfare Model?</vt:lpstr>
      <vt:lpstr>Cont.</vt:lpstr>
      <vt:lpstr>Sources</vt:lpstr>
    </vt:vector>
  </TitlesOfParts>
  <Company>Ersta Sköndal högskola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 in Late Modern Society: Welfare and Media</dc:title>
  <dc:creator>Gärde Johan</dc:creator>
  <cp:lastModifiedBy>Gärde Johan</cp:lastModifiedBy>
  <cp:revision>22</cp:revision>
  <dcterms:created xsi:type="dcterms:W3CDTF">2016-02-02T19:48:49Z</dcterms:created>
  <dcterms:modified xsi:type="dcterms:W3CDTF">2016-02-08T13:43:28Z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TC010690261053</vt:lpwstr>
  </property>
</Properties>
</file>